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95" r:id="rId4"/>
    <p:sldId id="293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70862-277D-4F26-A9D3-81B016C6940B}" type="doc">
      <dgm:prSet loTypeId="urn:microsoft.com/office/officeart/2005/8/layout/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DD8B172-9116-470B-A1B5-AC8D7A40D8D0}">
      <dgm:prSet custT="1"/>
      <dgm:spPr/>
      <dgm:t>
        <a:bodyPr/>
        <a:lstStyle/>
        <a:p>
          <a:pPr algn="just" rtl="0"/>
          <a:r>
            <a:rPr lang="en-US" sz="2000" b="0" dirty="0">
              <a:solidFill>
                <a:schemeClr val="tx1"/>
              </a:solidFill>
            </a:rPr>
            <a:t>1950 – research was being conducted at Cambridge university to study the blood flow in vivo they used the chamber of titanium </a:t>
          </a:r>
        </a:p>
      </dgm:t>
    </dgm:pt>
    <dgm:pt modelId="{4434468A-C230-41D1-AC68-77A032327A4A}" type="parTrans" cxnId="{F03A9D61-3CD8-489B-9D70-7482EA0310C0}">
      <dgm:prSet/>
      <dgm:spPr/>
      <dgm:t>
        <a:bodyPr/>
        <a:lstStyle/>
        <a:p>
          <a:endParaRPr lang="en-US"/>
        </a:p>
      </dgm:t>
    </dgm:pt>
    <dgm:pt modelId="{B0693F4F-085B-414B-93D2-3AFBEB9EE1FD}" type="sibTrans" cxnId="{F03A9D61-3CD8-489B-9D70-7482EA0310C0}">
      <dgm:prSet/>
      <dgm:spPr/>
      <dgm:t>
        <a:bodyPr/>
        <a:lstStyle/>
        <a:p>
          <a:endParaRPr lang="en-US"/>
        </a:p>
      </dgm:t>
    </dgm:pt>
    <dgm:pt modelId="{F896B741-E281-4284-82C3-416A6C2E54A1}">
      <dgm:prSet custT="1"/>
      <dgm:spPr/>
      <dgm:t>
        <a:bodyPr/>
        <a:lstStyle/>
        <a:p>
          <a:pPr algn="just" rtl="0"/>
          <a:r>
            <a:rPr lang="en-US" sz="2000" dirty="0">
              <a:solidFill>
                <a:schemeClr val="tx1"/>
              </a:solidFill>
            </a:rPr>
            <a:t>1952- Per Ingvar </a:t>
          </a:r>
          <a:r>
            <a:rPr lang="en-US" sz="2000" dirty="0" err="1">
              <a:solidFill>
                <a:schemeClr val="tx1"/>
              </a:solidFill>
            </a:rPr>
            <a:t>Br</a:t>
          </a:r>
          <a:r>
            <a:rPr lang="en-US" sz="2000" dirty="0" err="1">
              <a:solidFill>
                <a:schemeClr val="tx1"/>
              </a:solidFill>
              <a:latin typeface="Times New Roman"/>
              <a:cs typeface="Times New Roman"/>
            </a:rPr>
            <a:t>å</a:t>
          </a:r>
          <a:r>
            <a:rPr lang="en-US" sz="2000" dirty="0" err="1">
              <a:solidFill>
                <a:schemeClr val="tx1"/>
              </a:solidFill>
            </a:rPr>
            <a:t>nemark</a:t>
          </a:r>
          <a:r>
            <a:rPr lang="en-US" sz="2000" dirty="0">
              <a:solidFill>
                <a:schemeClr val="tx1"/>
              </a:solidFill>
            </a:rPr>
            <a:t>, while studying bone healing and regeneration, adopted  titanium chamber for use in the rabbit femur</a:t>
          </a:r>
        </a:p>
      </dgm:t>
    </dgm:pt>
    <dgm:pt modelId="{7C3450A6-A067-4F84-B9E7-1D45F6489C6D}" type="parTrans" cxnId="{7D1160DD-FBBB-494E-AEAF-B121DCE2DDD2}">
      <dgm:prSet/>
      <dgm:spPr/>
      <dgm:t>
        <a:bodyPr/>
        <a:lstStyle/>
        <a:p>
          <a:endParaRPr lang="en-US"/>
        </a:p>
      </dgm:t>
    </dgm:pt>
    <dgm:pt modelId="{D4E48632-1A35-422E-866D-AB954935BA48}" type="sibTrans" cxnId="{7D1160DD-FBBB-494E-AEAF-B121DCE2DDD2}">
      <dgm:prSet/>
      <dgm:spPr/>
      <dgm:t>
        <a:bodyPr/>
        <a:lstStyle/>
        <a:p>
          <a:endParaRPr lang="en-US"/>
        </a:p>
      </dgm:t>
    </dgm:pt>
    <dgm:pt modelId="{A77EF46A-4F5F-42F4-9C73-D320BF535633}">
      <dgm:prSet custT="1"/>
      <dgm:spPr/>
      <dgm:t>
        <a:bodyPr/>
        <a:lstStyle/>
        <a:p>
          <a:pPr algn="just" rtl="0"/>
          <a:r>
            <a:rPr lang="en-US" sz="2000" dirty="0">
              <a:solidFill>
                <a:schemeClr val="tx1"/>
              </a:solidFill>
            </a:rPr>
            <a:t>Following several months , when he wanted to retrieve these chambers, he found that he was unable to remove them </a:t>
          </a:r>
        </a:p>
      </dgm:t>
    </dgm:pt>
    <dgm:pt modelId="{A095A883-CFD4-48E8-983F-7554F66E7C12}" type="parTrans" cxnId="{ED16024C-2AAA-4184-B4EB-CB8F24808892}">
      <dgm:prSet/>
      <dgm:spPr/>
      <dgm:t>
        <a:bodyPr/>
        <a:lstStyle/>
        <a:p>
          <a:endParaRPr lang="en-US"/>
        </a:p>
      </dgm:t>
    </dgm:pt>
    <dgm:pt modelId="{DAE04702-3797-4848-8A9F-DFE14689ED80}" type="sibTrans" cxnId="{ED16024C-2AAA-4184-B4EB-CB8F24808892}">
      <dgm:prSet/>
      <dgm:spPr/>
      <dgm:t>
        <a:bodyPr/>
        <a:lstStyle/>
        <a:p>
          <a:endParaRPr lang="en-US"/>
        </a:p>
      </dgm:t>
    </dgm:pt>
    <dgm:pt modelId="{29669F02-C631-4D17-B56C-92D5C25BB639}">
      <dgm:prSet custT="1"/>
      <dgm:spPr/>
      <dgm:t>
        <a:bodyPr/>
        <a:lstStyle/>
        <a:p>
          <a:pPr algn="just" rtl="0"/>
          <a:r>
            <a:rPr lang="en-US" sz="2000" dirty="0">
              <a:solidFill>
                <a:schemeClr val="tx1"/>
              </a:solidFill>
            </a:rPr>
            <a:t>He observed that bone had grown into close proximity with the titanium that is effectively adhered to metal</a:t>
          </a:r>
        </a:p>
      </dgm:t>
    </dgm:pt>
    <dgm:pt modelId="{EC0603D6-0B86-4F9B-8254-3E47600AC4C0}" type="parTrans" cxnId="{41526D64-C8A1-4F60-9D77-6578A38AB88F}">
      <dgm:prSet/>
      <dgm:spPr/>
      <dgm:t>
        <a:bodyPr/>
        <a:lstStyle/>
        <a:p>
          <a:endParaRPr lang="en-US"/>
        </a:p>
      </dgm:t>
    </dgm:pt>
    <dgm:pt modelId="{8F104CA7-A109-4963-AFE8-AA13F0425E1D}" type="sibTrans" cxnId="{41526D64-C8A1-4F60-9D77-6578A38AB88F}">
      <dgm:prSet/>
      <dgm:spPr/>
      <dgm:t>
        <a:bodyPr/>
        <a:lstStyle/>
        <a:p>
          <a:endParaRPr lang="en-US"/>
        </a:p>
      </dgm:t>
    </dgm:pt>
    <dgm:pt modelId="{DDDB9080-092B-4DF2-A497-39684F69E6E7}" type="pres">
      <dgm:prSet presAssocID="{F8270862-277D-4F26-A9D3-81B016C6940B}" presName="Name0" presStyleCnt="0">
        <dgm:presLayoutVars>
          <dgm:dir/>
          <dgm:animLvl val="lvl"/>
          <dgm:resizeHandles val="exact"/>
        </dgm:presLayoutVars>
      </dgm:prSet>
      <dgm:spPr/>
    </dgm:pt>
    <dgm:pt modelId="{1C80FD6C-A33D-4F36-AC4B-A489F3880809}" type="pres">
      <dgm:prSet presAssocID="{29669F02-C631-4D17-B56C-92D5C25BB639}" presName="boxAndChildren" presStyleCnt="0"/>
      <dgm:spPr/>
    </dgm:pt>
    <dgm:pt modelId="{A654F247-18BE-43FB-A098-02B84D0218A0}" type="pres">
      <dgm:prSet presAssocID="{29669F02-C631-4D17-B56C-92D5C25BB639}" presName="parentTextBox" presStyleLbl="node1" presStyleIdx="0" presStyleCnt="4"/>
      <dgm:spPr/>
    </dgm:pt>
    <dgm:pt modelId="{06503939-CFC6-4B1A-9D03-03CCBCC9A556}" type="pres">
      <dgm:prSet presAssocID="{DAE04702-3797-4848-8A9F-DFE14689ED80}" presName="sp" presStyleCnt="0"/>
      <dgm:spPr/>
    </dgm:pt>
    <dgm:pt modelId="{8D66286C-AE6A-4C64-9D85-59F6295C324D}" type="pres">
      <dgm:prSet presAssocID="{A77EF46A-4F5F-42F4-9C73-D320BF535633}" presName="arrowAndChildren" presStyleCnt="0"/>
      <dgm:spPr/>
    </dgm:pt>
    <dgm:pt modelId="{89F46E19-DC48-44FF-8CFB-CB3C1F5D9080}" type="pres">
      <dgm:prSet presAssocID="{A77EF46A-4F5F-42F4-9C73-D320BF535633}" presName="parentTextArrow" presStyleLbl="node1" presStyleIdx="1" presStyleCnt="4"/>
      <dgm:spPr/>
    </dgm:pt>
    <dgm:pt modelId="{BEFE8130-2CD2-40CF-AC41-475CFF85251F}" type="pres">
      <dgm:prSet presAssocID="{D4E48632-1A35-422E-866D-AB954935BA48}" presName="sp" presStyleCnt="0"/>
      <dgm:spPr/>
    </dgm:pt>
    <dgm:pt modelId="{54A8B603-247D-4EA4-AE34-9FD7448E186F}" type="pres">
      <dgm:prSet presAssocID="{F896B741-E281-4284-82C3-416A6C2E54A1}" presName="arrowAndChildren" presStyleCnt="0"/>
      <dgm:spPr/>
    </dgm:pt>
    <dgm:pt modelId="{F86CBE9A-F906-4349-8CC6-2753F222F950}" type="pres">
      <dgm:prSet presAssocID="{F896B741-E281-4284-82C3-416A6C2E54A1}" presName="parentTextArrow" presStyleLbl="node1" presStyleIdx="2" presStyleCnt="4"/>
      <dgm:spPr/>
    </dgm:pt>
    <dgm:pt modelId="{B3490C2E-2CB7-4B37-9A7F-21DA1D3F9B3C}" type="pres">
      <dgm:prSet presAssocID="{B0693F4F-085B-414B-93D2-3AFBEB9EE1FD}" presName="sp" presStyleCnt="0"/>
      <dgm:spPr/>
    </dgm:pt>
    <dgm:pt modelId="{D4B8B451-905F-4536-A711-2F9367678561}" type="pres">
      <dgm:prSet presAssocID="{DDD8B172-9116-470B-A1B5-AC8D7A40D8D0}" presName="arrowAndChildren" presStyleCnt="0"/>
      <dgm:spPr/>
    </dgm:pt>
    <dgm:pt modelId="{DDEA3427-AD41-4B16-A7E3-942CE89F86E9}" type="pres">
      <dgm:prSet presAssocID="{DDD8B172-9116-470B-A1B5-AC8D7A40D8D0}" presName="parentTextArrow" presStyleLbl="node1" presStyleIdx="3" presStyleCnt="4"/>
      <dgm:spPr/>
    </dgm:pt>
  </dgm:ptLst>
  <dgm:cxnLst>
    <dgm:cxn modelId="{F03A9D61-3CD8-489B-9D70-7482EA0310C0}" srcId="{F8270862-277D-4F26-A9D3-81B016C6940B}" destId="{DDD8B172-9116-470B-A1B5-AC8D7A40D8D0}" srcOrd="0" destOrd="0" parTransId="{4434468A-C230-41D1-AC68-77A032327A4A}" sibTransId="{B0693F4F-085B-414B-93D2-3AFBEB9EE1FD}"/>
    <dgm:cxn modelId="{41526D64-C8A1-4F60-9D77-6578A38AB88F}" srcId="{F8270862-277D-4F26-A9D3-81B016C6940B}" destId="{29669F02-C631-4D17-B56C-92D5C25BB639}" srcOrd="3" destOrd="0" parTransId="{EC0603D6-0B86-4F9B-8254-3E47600AC4C0}" sibTransId="{8F104CA7-A109-4963-AFE8-AA13F0425E1D}"/>
    <dgm:cxn modelId="{AB6A1E4B-3AFB-4C76-8069-87BEA6BCC70E}" type="presOf" srcId="{DDD8B172-9116-470B-A1B5-AC8D7A40D8D0}" destId="{DDEA3427-AD41-4B16-A7E3-942CE89F86E9}" srcOrd="0" destOrd="0" presId="urn:microsoft.com/office/officeart/2005/8/layout/process4"/>
    <dgm:cxn modelId="{ED16024C-2AAA-4184-B4EB-CB8F24808892}" srcId="{F8270862-277D-4F26-A9D3-81B016C6940B}" destId="{A77EF46A-4F5F-42F4-9C73-D320BF535633}" srcOrd="2" destOrd="0" parTransId="{A095A883-CFD4-48E8-983F-7554F66E7C12}" sibTransId="{DAE04702-3797-4848-8A9F-DFE14689ED80}"/>
    <dgm:cxn modelId="{B9DC5351-7318-407B-A639-DD1E096A691A}" type="presOf" srcId="{F8270862-277D-4F26-A9D3-81B016C6940B}" destId="{DDDB9080-092B-4DF2-A497-39684F69E6E7}" srcOrd="0" destOrd="0" presId="urn:microsoft.com/office/officeart/2005/8/layout/process4"/>
    <dgm:cxn modelId="{7D1160DD-FBBB-494E-AEAF-B121DCE2DDD2}" srcId="{F8270862-277D-4F26-A9D3-81B016C6940B}" destId="{F896B741-E281-4284-82C3-416A6C2E54A1}" srcOrd="1" destOrd="0" parTransId="{7C3450A6-A067-4F84-B9E7-1D45F6489C6D}" sibTransId="{D4E48632-1A35-422E-866D-AB954935BA48}"/>
    <dgm:cxn modelId="{1E14F5E7-9096-4571-9EA6-15DD4583FAE1}" type="presOf" srcId="{29669F02-C631-4D17-B56C-92D5C25BB639}" destId="{A654F247-18BE-43FB-A098-02B84D0218A0}" srcOrd="0" destOrd="0" presId="urn:microsoft.com/office/officeart/2005/8/layout/process4"/>
    <dgm:cxn modelId="{B61532ED-59D1-4412-9539-02901994D595}" type="presOf" srcId="{F896B741-E281-4284-82C3-416A6C2E54A1}" destId="{F86CBE9A-F906-4349-8CC6-2753F222F950}" srcOrd="0" destOrd="0" presId="urn:microsoft.com/office/officeart/2005/8/layout/process4"/>
    <dgm:cxn modelId="{F3394EF0-9446-432F-93ED-2A3F8540B91B}" type="presOf" srcId="{A77EF46A-4F5F-42F4-9C73-D320BF535633}" destId="{89F46E19-DC48-44FF-8CFB-CB3C1F5D9080}" srcOrd="0" destOrd="0" presId="urn:microsoft.com/office/officeart/2005/8/layout/process4"/>
    <dgm:cxn modelId="{E5F02670-DAB3-47E8-ABC4-8CE007626252}" type="presParOf" srcId="{DDDB9080-092B-4DF2-A497-39684F69E6E7}" destId="{1C80FD6C-A33D-4F36-AC4B-A489F3880809}" srcOrd="0" destOrd="0" presId="urn:microsoft.com/office/officeart/2005/8/layout/process4"/>
    <dgm:cxn modelId="{CBC3E835-2B18-4BFD-8EE4-578328A0E4BC}" type="presParOf" srcId="{1C80FD6C-A33D-4F36-AC4B-A489F3880809}" destId="{A654F247-18BE-43FB-A098-02B84D0218A0}" srcOrd="0" destOrd="0" presId="urn:microsoft.com/office/officeart/2005/8/layout/process4"/>
    <dgm:cxn modelId="{05F2E8D6-B49E-4CCE-98A6-7CD1E71F3821}" type="presParOf" srcId="{DDDB9080-092B-4DF2-A497-39684F69E6E7}" destId="{06503939-CFC6-4B1A-9D03-03CCBCC9A556}" srcOrd="1" destOrd="0" presId="urn:microsoft.com/office/officeart/2005/8/layout/process4"/>
    <dgm:cxn modelId="{706431FD-36D7-4F25-946E-3B7C3D9A43E8}" type="presParOf" srcId="{DDDB9080-092B-4DF2-A497-39684F69E6E7}" destId="{8D66286C-AE6A-4C64-9D85-59F6295C324D}" srcOrd="2" destOrd="0" presId="urn:microsoft.com/office/officeart/2005/8/layout/process4"/>
    <dgm:cxn modelId="{96FB83BC-461E-43AC-B689-73AB2CCC8DB6}" type="presParOf" srcId="{8D66286C-AE6A-4C64-9D85-59F6295C324D}" destId="{89F46E19-DC48-44FF-8CFB-CB3C1F5D9080}" srcOrd="0" destOrd="0" presId="urn:microsoft.com/office/officeart/2005/8/layout/process4"/>
    <dgm:cxn modelId="{F47AFC9C-D70A-49CA-9CC1-819882618EB3}" type="presParOf" srcId="{DDDB9080-092B-4DF2-A497-39684F69E6E7}" destId="{BEFE8130-2CD2-40CF-AC41-475CFF85251F}" srcOrd="3" destOrd="0" presId="urn:microsoft.com/office/officeart/2005/8/layout/process4"/>
    <dgm:cxn modelId="{50E8E00A-3B1B-4C1F-A545-13CF8E32E0CE}" type="presParOf" srcId="{DDDB9080-092B-4DF2-A497-39684F69E6E7}" destId="{54A8B603-247D-4EA4-AE34-9FD7448E186F}" srcOrd="4" destOrd="0" presId="urn:microsoft.com/office/officeart/2005/8/layout/process4"/>
    <dgm:cxn modelId="{F7F9A849-3E9E-432B-BE64-3AB3E0BC648A}" type="presParOf" srcId="{54A8B603-247D-4EA4-AE34-9FD7448E186F}" destId="{F86CBE9A-F906-4349-8CC6-2753F222F950}" srcOrd="0" destOrd="0" presId="urn:microsoft.com/office/officeart/2005/8/layout/process4"/>
    <dgm:cxn modelId="{D9A66564-4356-4FEB-AE8B-08BBED669637}" type="presParOf" srcId="{DDDB9080-092B-4DF2-A497-39684F69E6E7}" destId="{B3490C2E-2CB7-4B37-9A7F-21DA1D3F9B3C}" srcOrd="5" destOrd="0" presId="urn:microsoft.com/office/officeart/2005/8/layout/process4"/>
    <dgm:cxn modelId="{E23A9DFB-0207-476E-AAB3-65587ED06B10}" type="presParOf" srcId="{DDDB9080-092B-4DF2-A497-39684F69E6E7}" destId="{D4B8B451-905F-4536-A711-2F9367678561}" srcOrd="6" destOrd="0" presId="urn:microsoft.com/office/officeart/2005/8/layout/process4"/>
    <dgm:cxn modelId="{033DD6ED-ACF1-4EA1-9DCF-904B8871FF81}" type="presParOf" srcId="{D4B8B451-905F-4536-A711-2F9367678561}" destId="{DDEA3427-AD41-4B16-A7E3-942CE89F86E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85F39-C950-4288-BF89-8AE3E329343F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C18C598-BC5A-4D42-BB83-0C665902EDCA}">
      <dgm:prSet phldrT="[Text]" custT="1"/>
      <dgm:spPr/>
      <dgm:t>
        <a:bodyPr/>
        <a:lstStyle/>
        <a:p>
          <a:r>
            <a:rPr lang="en-US" sz="2400">
              <a:solidFill>
                <a:schemeClr val="accent3">
                  <a:lumMod val="20000"/>
                  <a:lumOff val="80000"/>
                </a:schemeClr>
              </a:solidFill>
            </a:rPr>
            <a:t>Stage I-  </a:t>
          </a:r>
        </a:p>
        <a:p>
          <a:r>
            <a:rPr lang="en-US" sz="2400">
              <a:solidFill>
                <a:schemeClr val="accent3">
                  <a:lumMod val="20000"/>
                  <a:lumOff val="80000"/>
                </a:schemeClr>
              </a:solidFill>
            </a:rPr>
            <a:t>6 weeks, woven callus </a:t>
          </a:r>
          <a:endParaRPr lang="en-US" sz="2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05CF9BB7-BE6A-4BC6-AF7E-3031B4C5159B}" type="parTrans" cxnId="{FC557FF6-8B2F-4BD9-BC26-6C4CEA24A269}">
      <dgm:prSet/>
      <dgm:spPr/>
      <dgm:t>
        <a:bodyPr/>
        <a:lstStyle/>
        <a:p>
          <a:endParaRPr lang="en-US"/>
        </a:p>
      </dgm:t>
    </dgm:pt>
    <dgm:pt modelId="{01AA2E51-6D8E-49FF-B82E-C265200AE50A}" type="sibTrans" cxnId="{FC557FF6-8B2F-4BD9-BC26-6C4CEA24A269}">
      <dgm:prSet/>
      <dgm:spPr/>
      <dgm:t>
        <a:bodyPr/>
        <a:lstStyle/>
        <a:p>
          <a:endParaRPr lang="en-US"/>
        </a:p>
      </dgm:t>
    </dgm:pt>
    <dgm:pt modelId="{8EFDCE76-08CC-4C94-BAE8-60B5C94A267D}">
      <dgm:prSet phldrT="[Text]" custT="1"/>
      <dgm:spPr/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Stage 2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18 weeks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Lamellar compaction</a:t>
          </a:r>
        </a:p>
        <a:p>
          <a:endParaRPr lang="en-US" sz="2400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FBDB7EBD-B546-46CD-92D2-28E313DC1443}" type="parTrans" cxnId="{90086797-1868-42AB-AC21-5BF8DF575BFA}">
      <dgm:prSet/>
      <dgm:spPr/>
      <dgm:t>
        <a:bodyPr/>
        <a:lstStyle/>
        <a:p>
          <a:endParaRPr lang="en-US"/>
        </a:p>
      </dgm:t>
    </dgm:pt>
    <dgm:pt modelId="{5AF7F9DB-DFA9-41B1-B9C9-42FC8DAF0FA3}" type="sibTrans" cxnId="{90086797-1868-42AB-AC21-5BF8DF575BFA}">
      <dgm:prSet/>
      <dgm:spPr/>
      <dgm:t>
        <a:bodyPr/>
        <a:lstStyle/>
        <a:p>
          <a:endParaRPr lang="en-US"/>
        </a:p>
      </dgm:t>
    </dgm:pt>
    <dgm:pt modelId="{23BED591-2A2B-4E8C-86C4-FD6AE5054FBC}">
      <dgm:prSet phldrT="[Text]" custT="1"/>
      <dgm:spPr/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Stage 3 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18-24 weeks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Interface 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Remodeling </a:t>
          </a:r>
        </a:p>
      </dgm:t>
    </dgm:pt>
    <dgm:pt modelId="{9A301D00-E143-432D-A344-85223F273D47}" type="parTrans" cxnId="{9DE36A28-3D05-4638-A660-0E8B4E4433D6}">
      <dgm:prSet/>
      <dgm:spPr/>
      <dgm:t>
        <a:bodyPr/>
        <a:lstStyle/>
        <a:p>
          <a:endParaRPr lang="en-US"/>
        </a:p>
      </dgm:t>
    </dgm:pt>
    <dgm:pt modelId="{AE667D47-B450-456A-9515-DE452569B1DE}" type="sibTrans" cxnId="{9DE36A28-3D05-4638-A660-0E8B4E4433D6}">
      <dgm:prSet/>
      <dgm:spPr/>
      <dgm:t>
        <a:bodyPr/>
        <a:lstStyle/>
        <a:p>
          <a:endParaRPr lang="en-US"/>
        </a:p>
      </dgm:t>
    </dgm:pt>
    <dgm:pt modelId="{B7141A60-5CB8-4D7A-8784-30B104A01EBC}">
      <dgm:prSet phldrT="[Text]" custT="1"/>
      <dgm:spPr/>
      <dgm:t>
        <a:bodyPr/>
        <a:lstStyle/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Stage 4  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54 weeks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Compact</a:t>
          </a:r>
        </a:p>
        <a:p>
          <a:r>
            <a:rPr lang="en-US" sz="2400" dirty="0">
              <a:solidFill>
                <a:schemeClr val="accent3">
                  <a:lumMod val="20000"/>
                  <a:lumOff val="80000"/>
                </a:schemeClr>
              </a:solidFill>
            </a:rPr>
            <a:t>maturation</a:t>
          </a:r>
        </a:p>
      </dgm:t>
    </dgm:pt>
    <dgm:pt modelId="{E53B5574-9AF9-44F6-9E63-04286E76961A}" type="parTrans" cxnId="{E04A9AFE-F5B6-4B36-A15E-9F504E9254C7}">
      <dgm:prSet/>
      <dgm:spPr/>
      <dgm:t>
        <a:bodyPr/>
        <a:lstStyle/>
        <a:p>
          <a:endParaRPr lang="en-US"/>
        </a:p>
      </dgm:t>
    </dgm:pt>
    <dgm:pt modelId="{0593CB35-08DD-4140-BF88-28A11FF10B01}" type="sibTrans" cxnId="{E04A9AFE-F5B6-4B36-A15E-9F504E9254C7}">
      <dgm:prSet/>
      <dgm:spPr/>
      <dgm:t>
        <a:bodyPr/>
        <a:lstStyle/>
        <a:p>
          <a:endParaRPr lang="en-US"/>
        </a:p>
      </dgm:t>
    </dgm:pt>
    <dgm:pt modelId="{48D13193-3D8E-4DD6-AFAC-D696197BA620}" type="pres">
      <dgm:prSet presAssocID="{0C785F39-C950-4288-BF89-8AE3E329343F}" presName="rootnode" presStyleCnt="0">
        <dgm:presLayoutVars>
          <dgm:chMax/>
          <dgm:chPref/>
          <dgm:dir/>
          <dgm:animLvl val="lvl"/>
        </dgm:presLayoutVars>
      </dgm:prSet>
      <dgm:spPr/>
    </dgm:pt>
    <dgm:pt modelId="{D1EA2E61-8019-45A5-8B89-0DCF24224011}" type="pres">
      <dgm:prSet presAssocID="{CC18C598-BC5A-4D42-BB83-0C665902EDCA}" presName="composite" presStyleCnt="0"/>
      <dgm:spPr/>
    </dgm:pt>
    <dgm:pt modelId="{2F92C491-7475-414E-99BF-ED271A51B9EE}" type="pres">
      <dgm:prSet presAssocID="{CC18C598-BC5A-4D42-BB83-0C665902EDCA}" presName="LShape" presStyleLbl="alignNode1" presStyleIdx="0" presStyleCnt="7"/>
      <dgm:spPr/>
    </dgm:pt>
    <dgm:pt modelId="{45AC38D4-86CE-4DD3-949A-4DF467C943B4}" type="pres">
      <dgm:prSet presAssocID="{CC18C598-BC5A-4D42-BB83-0C665902EDC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EE0B5012-9485-4ECD-8CB1-19537652F177}" type="pres">
      <dgm:prSet presAssocID="{CC18C598-BC5A-4D42-BB83-0C665902EDCA}" presName="Triangle" presStyleLbl="alignNode1" presStyleIdx="1" presStyleCnt="7"/>
      <dgm:spPr/>
    </dgm:pt>
    <dgm:pt modelId="{A89A65E9-6F66-4D51-8ADB-AAC50D576A32}" type="pres">
      <dgm:prSet presAssocID="{01AA2E51-6D8E-49FF-B82E-C265200AE50A}" presName="sibTrans" presStyleCnt="0"/>
      <dgm:spPr/>
    </dgm:pt>
    <dgm:pt modelId="{28192318-CD3B-4530-9E9D-AB7954BD7C5A}" type="pres">
      <dgm:prSet presAssocID="{01AA2E51-6D8E-49FF-B82E-C265200AE50A}" presName="space" presStyleCnt="0"/>
      <dgm:spPr/>
    </dgm:pt>
    <dgm:pt modelId="{04DE34BB-DEDA-4566-A2E3-9716863E5CA2}" type="pres">
      <dgm:prSet presAssocID="{8EFDCE76-08CC-4C94-BAE8-60B5C94A267D}" presName="composite" presStyleCnt="0"/>
      <dgm:spPr/>
    </dgm:pt>
    <dgm:pt modelId="{F58FD7A4-AA1D-43C2-896F-8C2F6693D3EA}" type="pres">
      <dgm:prSet presAssocID="{8EFDCE76-08CC-4C94-BAE8-60B5C94A267D}" presName="LShape" presStyleLbl="alignNode1" presStyleIdx="2" presStyleCnt="7"/>
      <dgm:spPr/>
    </dgm:pt>
    <dgm:pt modelId="{14673744-2473-4233-A9D9-ACCE4D119035}" type="pres">
      <dgm:prSet presAssocID="{8EFDCE76-08CC-4C94-BAE8-60B5C94A267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73DAA09-04E6-49CA-9CC9-41084B14FD9C}" type="pres">
      <dgm:prSet presAssocID="{8EFDCE76-08CC-4C94-BAE8-60B5C94A267D}" presName="Triangle" presStyleLbl="alignNode1" presStyleIdx="3" presStyleCnt="7"/>
      <dgm:spPr/>
    </dgm:pt>
    <dgm:pt modelId="{847EEFC5-A585-4DFF-A040-0807517B0933}" type="pres">
      <dgm:prSet presAssocID="{5AF7F9DB-DFA9-41B1-B9C9-42FC8DAF0FA3}" presName="sibTrans" presStyleCnt="0"/>
      <dgm:spPr/>
    </dgm:pt>
    <dgm:pt modelId="{3307B22F-67B5-44BA-927F-DAEA36B67BE6}" type="pres">
      <dgm:prSet presAssocID="{5AF7F9DB-DFA9-41B1-B9C9-42FC8DAF0FA3}" presName="space" presStyleCnt="0"/>
      <dgm:spPr/>
    </dgm:pt>
    <dgm:pt modelId="{F127A7B0-0319-4008-B4F0-0884DF42223D}" type="pres">
      <dgm:prSet presAssocID="{23BED591-2A2B-4E8C-86C4-FD6AE5054FBC}" presName="composite" presStyleCnt="0"/>
      <dgm:spPr/>
    </dgm:pt>
    <dgm:pt modelId="{3B5155AE-4918-4B09-BEBE-305BA145F7F7}" type="pres">
      <dgm:prSet presAssocID="{23BED591-2A2B-4E8C-86C4-FD6AE5054FBC}" presName="LShape" presStyleLbl="alignNode1" presStyleIdx="4" presStyleCnt="7"/>
      <dgm:spPr/>
    </dgm:pt>
    <dgm:pt modelId="{4ED1EB55-51FE-4176-8E28-4ABC73BB45F7}" type="pres">
      <dgm:prSet presAssocID="{23BED591-2A2B-4E8C-86C4-FD6AE5054FB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8BB0BF2-B2FD-4DF9-B866-2935B6468549}" type="pres">
      <dgm:prSet presAssocID="{23BED591-2A2B-4E8C-86C4-FD6AE5054FBC}" presName="Triangle" presStyleLbl="alignNode1" presStyleIdx="5" presStyleCnt="7"/>
      <dgm:spPr/>
    </dgm:pt>
    <dgm:pt modelId="{B65AEA5E-937E-4C4D-9D8B-66030823546C}" type="pres">
      <dgm:prSet presAssocID="{AE667D47-B450-456A-9515-DE452569B1DE}" presName="sibTrans" presStyleCnt="0"/>
      <dgm:spPr/>
    </dgm:pt>
    <dgm:pt modelId="{FEC35AD2-3A4B-44ED-87BD-A870A0633A1A}" type="pres">
      <dgm:prSet presAssocID="{AE667D47-B450-456A-9515-DE452569B1DE}" presName="space" presStyleCnt="0"/>
      <dgm:spPr/>
    </dgm:pt>
    <dgm:pt modelId="{AA792A6A-BA14-4E7F-AD63-5D5A08211DA3}" type="pres">
      <dgm:prSet presAssocID="{B7141A60-5CB8-4D7A-8784-30B104A01EBC}" presName="composite" presStyleCnt="0"/>
      <dgm:spPr/>
    </dgm:pt>
    <dgm:pt modelId="{61CE62B3-F7BF-49D7-91AB-138F64E5E1AE}" type="pres">
      <dgm:prSet presAssocID="{B7141A60-5CB8-4D7A-8784-30B104A01EBC}" presName="LShape" presStyleLbl="alignNode1" presStyleIdx="6" presStyleCnt="7"/>
      <dgm:spPr/>
    </dgm:pt>
    <dgm:pt modelId="{5C716FA3-AE60-4CF4-A00E-A1F7A9DB2AF5}" type="pres">
      <dgm:prSet presAssocID="{B7141A60-5CB8-4D7A-8784-30B104A01EB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6BB4E08-2E8E-4476-A2E2-5E3647D6449E}" type="presOf" srcId="{0C785F39-C950-4288-BF89-8AE3E329343F}" destId="{48D13193-3D8E-4DD6-AFAC-D696197BA620}" srcOrd="0" destOrd="0" presId="urn:microsoft.com/office/officeart/2009/3/layout/StepUpProcess"/>
    <dgm:cxn modelId="{9DE36A28-3D05-4638-A660-0E8B4E4433D6}" srcId="{0C785F39-C950-4288-BF89-8AE3E329343F}" destId="{23BED591-2A2B-4E8C-86C4-FD6AE5054FBC}" srcOrd="2" destOrd="0" parTransId="{9A301D00-E143-432D-A344-85223F273D47}" sibTransId="{AE667D47-B450-456A-9515-DE452569B1DE}"/>
    <dgm:cxn modelId="{0695022B-DAA9-40C8-AF7C-4E196CA9BBDE}" type="presOf" srcId="{CC18C598-BC5A-4D42-BB83-0C665902EDCA}" destId="{45AC38D4-86CE-4DD3-949A-4DF467C943B4}" srcOrd="0" destOrd="0" presId="urn:microsoft.com/office/officeart/2009/3/layout/StepUpProcess"/>
    <dgm:cxn modelId="{6DD9863B-A25D-45DC-AF8D-553CE29B21AA}" type="presOf" srcId="{8EFDCE76-08CC-4C94-BAE8-60B5C94A267D}" destId="{14673744-2473-4233-A9D9-ACCE4D119035}" srcOrd="0" destOrd="0" presId="urn:microsoft.com/office/officeart/2009/3/layout/StepUpProcess"/>
    <dgm:cxn modelId="{90086797-1868-42AB-AC21-5BF8DF575BFA}" srcId="{0C785F39-C950-4288-BF89-8AE3E329343F}" destId="{8EFDCE76-08CC-4C94-BAE8-60B5C94A267D}" srcOrd="1" destOrd="0" parTransId="{FBDB7EBD-B546-46CD-92D2-28E313DC1443}" sibTransId="{5AF7F9DB-DFA9-41B1-B9C9-42FC8DAF0FA3}"/>
    <dgm:cxn modelId="{4B2B719B-E6B2-476E-A98D-65BBB35C9A7F}" type="presOf" srcId="{23BED591-2A2B-4E8C-86C4-FD6AE5054FBC}" destId="{4ED1EB55-51FE-4176-8E28-4ABC73BB45F7}" srcOrd="0" destOrd="0" presId="urn:microsoft.com/office/officeart/2009/3/layout/StepUpProcess"/>
    <dgm:cxn modelId="{2D967FF1-1645-4DFE-9A41-C28FDC28FC56}" type="presOf" srcId="{B7141A60-5CB8-4D7A-8784-30B104A01EBC}" destId="{5C716FA3-AE60-4CF4-A00E-A1F7A9DB2AF5}" srcOrd="0" destOrd="0" presId="urn:microsoft.com/office/officeart/2009/3/layout/StepUpProcess"/>
    <dgm:cxn modelId="{FC557FF6-8B2F-4BD9-BC26-6C4CEA24A269}" srcId="{0C785F39-C950-4288-BF89-8AE3E329343F}" destId="{CC18C598-BC5A-4D42-BB83-0C665902EDCA}" srcOrd="0" destOrd="0" parTransId="{05CF9BB7-BE6A-4BC6-AF7E-3031B4C5159B}" sibTransId="{01AA2E51-6D8E-49FF-B82E-C265200AE50A}"/>
    <dgm:cxn modelId="{E04A9AFE-F5B6-4B36-A15E-9F504E9254C7}" srcId="{0C785F39-C950-4288-BF89-8AE3E329343F}" destId="{B7141A60-5CB8-4D7A-8784-30B104A01EBC}" srcOrd="3" destOrd="0" parTransId="{E53B5574-9AF9-44F6-9E63-04286E76961A}" sibTransId="{0593CB35-08DD-4140-BF88-28A11FF10B01}"/>
    <dgm:cxn modelId="{57D3C68A-AFDA-4348-874B-D416854D36AA}" type="presParOf" srcId="{48D13193-3D8E-4DD6-AFAC-D696197BA620}" destId="{D1EA2E61-8019-45A5-8B89-0DCF24224011}" srcOrd="0" destOrd="0" presId="urn:microsoft.com/office/officeart/2009/3/layout/StepUpProcess"/>
    <dgm:cxn modelId="{849EB507-C57E-4557-B8CC-4DBEFC4AAC38}" type="presParOf" srcId="{D1EA2E61-8019-45A5-8B89-0DCF24224011}" destId="{2F92C491-7475-414E-99BF-ED271A51B9EE}" srcOrd="0" destOrd="0" presId="urn:microsoft.com/office/officeart/2009/3/layout/StepUpProcess"/>
    <dgm:cxn modelId="{93E8EA40-10F2-4DCF-A66C-7A5F109F71EC}" type="presParOf" srcId="{D1EA2E61-8019-45A5-8B89-0DCF24224011}" destId="{45AC38D4-86CE-4DD3-949A-4DF467C943B4}" srcOrd="1" destOrd="0" presId="urn:microsoft.com/office/officeart/2009/3/layout/StepUpProcess"/>
    <dgm:cxn modelId="{5480D70E-7935-486A-A873-BB4B76F0E3FF}" type="presParOf" srcId="{D1EA2E61-8019-45A5-8B89-0DCF24224011}" destId="{EE0B5012-9485-4ECD-8CB1-19537652F177}" srcOrd="2" destOrd="0" presId="urn:microsoft.com/office/officeart/2009/3/layout/StepUpProcess"/>
    <dgm:cxn modelId="{555B8DA5-89E4-4ED0-B9E4-88EF77CD09E9}" type="presParOf" srcId="{48D13193-3D8E-4DD6-AFAC-D696197BA620}" destId="{A89A65E9-6F66-4D51-8ADB-AAC50D576A32}" srcOrd="1" destOrd="0" presId="urn:microsoft.com/office/officeart/2009/3/layout/StepUpProcess"/>
    <dgm:cxn modelId="{31734FF6-1B6B-43B0-988F-E461618E78BD}" type="presParOf" srcId="{A89A65E9-6F66-4D51-8ADB-AAC50D576A32}" destId="{28192318-CD3B-4530-9E9D-AB7954BD7C5A}" srcOrd="0" destOrd="0" presId="urn:microsoft.com/office/officeart/2009/3/layout/StepUpProcess"/>
    <dgm:cxn modelId="{80A261A8-42F6-44AB-9870-11501B39979B}" type="presParOf" srcId="{48D13193-3D8E-4DD6-AFAC-D696197BA620}" destId="{04DE34BB-DEDA-4566-A2E3-9716863E5CA2}" srcOrd="2" destOrd="0" presId="urn:microsoft.com/office/officeart/2009/3/layout/StepUpProcess"/>
    <dgm:cxn modelId="{5C66AA21-3220-4492-872A-F88574FD2D65}" type="presParOf" srcId="{04DE34BB-DEDA-4566-A2E3-9716863E5CA2}" destId="{F58FD7A4-AA1D-43C2-896F-8C2F6693D3EA}" srcOrd="0" destOrd="0" presId="urn:microsoft.com/office/officeart/2009/3/layout/StepUpProcess"/>
    <dgm:cxn modelId="{A5862A49-1FC6-415F-9C48-3E3CFFCECA80}" type="presParOf" srcId="{04DE34BB-DEDA-4566-A2E3-9716863E5CA2}" destId="{14673744-2473-4233-A9D9-ACCE4D119035}" srcOrd="1" destOrd="0" presId="urn:microsoft.com/office/officeart/2009/3/layout/StepUpProcess"/>
    <dgm:cxn modelId="{8AFC7527-CD4A-4D01-B97C-5FA1DDFD4B2F}" type="presParOf" srcId="{04DE34BB-DEDA-4566-A2E3-9716863E5CA2}" destId="{D73DAA09-04E6-49CA-9CC9-41084B14FD9C}" srcOrd="2" destOrd="0" presId="urn:microsoft.com/office/officeart/2009/3/layout/StepUpProcess"/>
    <dgm:cxn modelId="{0BFADC7A-6FFC-49CB-B71E-0031B153660D}" type="presParOf" srcId="{48D13193-3D8E-4DD6-AFAC-D696197BA620}" destId="{847EEFC5-A585-4DFF-A040-0807517B0933}" srcOrd="3" destOrd="0" presId="urn:microsoft.com/office/officeart/2009/3/layout/StepUpProcess"/>
    <dgm:cxn modelId="{1AFD1A6F-A574-4A34-8515-7A8877DF7648}" type="presParOf" srcId="{847EEFC5-A585-4DFF-A040-0807517B0933}" destId="{3307B22F-67B5-44BA-927F-DAEA36B67BE6}" srcOrd="0" destOrd="0" presId="urn:microsoft.com/office/officeart/2009/3/layout/StepUpProcess"/>
    <dgm:cxn modelId="{E5335139-98B5-49C9-BA01-3DB3FF72398B}" type="presParOf" srcId="{48D13193-3D8E-4DD6-AFAC-D696197BA620}" destId="{F127A7B0-0319-4008-B4F0-0884DF42223D}" srcOrd="4" destOrd="0" presId="urn:microsoft.com/office/officeart/2009/3/layout/StepUpProcess"/>
    <dgm:cxn modelId="{2A68C590-AC17-481A-94B6-3D0FE89DF703}" type="presParOf" srcId="{F127A7B0-0319-4008-B4F0-0884DF42223D}" destId="{3B5155AE-4918-4B09-BEBE-305BA145F7F7}" srcOrd="0" destOrd="0" presId="urn:microsoft.com/office/officeart/2009/3/layout/StepUpProcess"/>
    <dgm:cxn modelId="{C7B1D702-B0F2-4CA4-AD18-FA1A6E816B92}" type="presParOf" srcId="{F127A7B0-0319-4008-B4F0-0884DF42223D}" destId="{4ED1EB55-51FE-4176-8E28-4ABC73BB45F7}" srcOrd="1" destOrd="0" presId="urn:microsoft.com/office/officeart/2009/3/layout/StepUpProcess"/>
    <dgm:cxn modelId="{E617D930-436C-47A0-AB83-8D0C657E4C87}" type="presParOf" srcId="{F127A7B0-0319-4008-B4F0-0884DF42223D}" destId="{A8BB0BF2-B2FD-4DF9-B866-2935B6468549}" srcOrd="2" destOrd="0" presId="urn:microsoft.com/office/officeart/2009/3/layout/StepUpProcess"/>
    <dgm:cxn modelId="{15F1EFEB-FFBA-4A62-B00C-19AC6A7625DD}" type="presParOf" srcId="{48D13193-3D8E-4DD6-AFAC-D696197BA620}" destId="{B65AEA5E-937E-4C4D-9D8B-66030823546C}" srcOrd="5" destOrd="0" presId="urn:microsoft.com/office/officeart/2009/3/layout/StepUpProcess"/>
    <dgm:cxn modelId="{AF905758-EB5C-412A-9463-D3B5D3553E19}" type="presParOf" srcId="{B65AEA5E-937E-4C4D-9D8B-66030823546C}" destId="{FEC35AD2-3A4B-44ED-87BD-A870A0633A1A}" srcOrd="0" destOrd="0" presId="urn:microsoft.com/office/officeart/2009/3/layout/StepUpProcess"/>
    <dgm:cxn modelId="{5E4CE9F5-8FF5-4041-AFA2-D9006209121A}" type="presParOf" srcId="{48D13193-3D8E-4DD6-AFAC-D696197BA620}" destId="{AA792A6A-BA14-4E7F-AD63-5D5A08211DA3}" srcOrd="6" destOrd="0" presId="urn:microsoft.com/office/officeart/2009/3/layout/StepUpProcess"/>
    <dgm:cxn modelId="{54EC52C5-5460-4981-8D79-EEFBC309CC90}" type="presParOf" srcId="{AA792A6A-BA14-4E7F-AD63-5D5A08211DA3}" destId="{61CE62B3-F7BF-49D7-91AB-138F64E5E1AE}" srcOrd="0" destOrd="0" presId="urn:microsoft.com/office/officeart/2009/3/layout/StepUpProcess"/>
    <dgm:cxn modelId="{4037032D-487D-407E-A91F-B1D4D8E4A608}" type="presParOf" srcId="{AA792A6A-BA14-4E7F-AD63-5D5A08211DA3}" destId="{5C716FA3-AE60-4CF4-A00E-A1F7A9DB2A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416AF-4D54-44C0-9DE9-F85C92BEC0D4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A69177-F345-4201-9474-8AB34CBD02F7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Biocompatibility of the metal used</a:t>
          </a:r>
        </a:p>
      </dgm:t>
    </dgm:pt>
    <dgm:pt modelId="{F7EE015E-6214-406E-AC92-538ABAC3D80F}" type="parTrans" cxnId="{111A22F4-CDA7-4B50-88ED-47BBF32B3C95}">
      <dgm:prSet/>
      <dgm:spPr/>
      <dgm:t>
        <a:bodyPr/>
        <a:lstStyle/>
        <a:p>
          <a:endParaRPr lang="en-US"/>
        </a:p>
      </dgm:t>
    </dgm:pt>
    <dgm:pt modelId="{2F818743-9082-4614-9DEE-787641755A66}" type="sibTrans" cxnId="{111A22F4-CDA7-4B50-88ED-47BBF32B3C95}">
      <dgm:prSet/>
      <dgm:spPr/>
      <dgm:t>
        <a:bodyPr/>
        <a:lstStyle/>
        <a:p>
          <a:endParaRPr lang="en-US"/>
        </a:p>
      </dgm:t>
    </dgm:pt>
    <dgm:pt modelId="{D26B72CB-603D-4CF6-B4C8-D7BD07C5572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Design of the implant</a:t>
          </a:r>
        </a:p>
      </dgm:t>
    </dgm:pt>
    <dgm:pt modelId="{C91F4A4B-CCCD-403E-9BB5-A158124D3DBB}" type="parTrans" cxnId="{E63F5203-283A-41DE-90BD-82FB76617A59}">
      <dgm:prSet/>
      <dgm:spPr/>
      <dgm:t>
        <a:bodyPr/>
        <a:lstStyle/>
        <a:p>
          <a:endParaRPr lang="en-US"/>
        </a:p>
      </dgm:t>
    </dgm:pt>
    <dgm:pt modelId="{3998CE31-5DBD-4E51-B5C5-87FC7711303D}" type="sibTrans" cxnId="{E63F5203-283A-41DE-90BD-82FB76617A59}">
      <dgm:prSet/>
      <dgm:spPr/>
      <dgm:t>
        <a:bodyPr/>
        <a:lstStyle/>
        <a:p>
          <a:endParaRPr lang="en-US"/>
        </a:p>
      </dgm:t>
    </dgm:pt>
    <dgm:pt modelId="{19E319FE-A961-416F-B0DB-5E9E084CF056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Surface condition of the implant</a:t>
          </a:r>
        </a:p>
      </dgm:t>
    </dgm:pt>
    <dgm:pt modelId="{F2E2A3FF-3C85-4C85-939A-19D6C9E7CFFF}" type="parTrans" cxnId="{C1C9FF87-84BE-4EF5-9126-ACFC9E77F688}">
      <dgm:prSet/>
      <dgm:spPr/>
      <dgm:t>
        <a:bodyPr/>
        <a:lstStyle/>
        <a:p>
          <a:endParaRPr lang="en-US"/>
        </a:p>
      </dgm:t>
    </dgm:pt>
    <dgm:pt modelId="{70AC56B3-F14D-46C8-882E-3E68CCEF9D53}" type="sibTrans" cxnId="{C1C9FF87-84BE-4EF5-9126-ACFC9E77F688}">
      <dgm:prSet/>
      <dgm:spPr/>
      <dgm:t>
        <a:bodyPr/>
        <a:lstStyle/>
        <a:p>
          <a:endParaRPr lang="en-US"/>
        </a:p>
      </dgm:t>
    </dgm:pt>
    <dgm:pt modelId="{7EAC13F6-E091-4961-8E92-0BEB6A530A0C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The condition of the host bed</a:t>
          </a:r>
        </a:p>
      </dgm:t>
    </dgm:pt>
    <dgm:pt modelId="{1F25B753-5EB6-464A-8736-EA8CA016588E}" type="parTrans" cxnId="{0CB3DEC6-C6DC-4F8E-B419-C4004C25828B}">
      <dgm:prSet/>
      <dgm:spPr/>
      <dgm:t>
        <a:bodyPr/>
        <a:lstStyle/>
        <a:p>
          <a:endParaRPr lang="en-US"/>
        </a:p>
      </dgm:t>
    </dgm:pt>
    <dgm:pt modelId="{55894A32-3442-4A96-A080-7FD572A4661F}" type="sibTrans" cxnId="{0CB3DEC6-C6DC-4F8E-B419-C4004C25828B}">
      <dgm:prSet/>
      <dgm:spPr/>
      <dgm:t>
        <a:bodyPr/>
        <a:lstStyle/>
        <a:p>
          <a:endParaRPr lang="en-US"/>
        </a:p>
      </dgm:t>
    </dgm:pt>
    <dgm:pt modelId="{8295ACA6-F417-4835-A1C9-CD403B638302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Surgical technique used</a:t>
          </a:r>
        </a:p>
      </dgm:t>
    </dgm:pt>
    <dgm:pt modelId="{16F28D21-A8D8-4E76-91DB-A80EED414263}" type="parTrans" cxnId="{651A24FD-8550-47C0-8053-12E08C9F4DAB}">
      <dgm:prSet/>
      <dgm:spPr/>
      <dgm:t>
        <a:bodyPr/>
        <a:lstStyle/>
        <a:p>
          <a:endParaRPr lang="en-US"/>
        </a:p>
      </dgm:t>
    </dgm:pt>
    <dgm:pt modelId="{62080570-BC5B-4A58-A874-50ADAC39EC6E}" type="sibTrans" cxnId="{651A24FD-8550-47C0-8053-12E08C9F4DAB}">
      <dgm:prSet/>
      <dgm:spPr/>
      <dgm:t>
        <a:bodyPr/>
        <a:lstStyle/>
        <a:p>
          <a:endParaRPr lang="en-US"/>
        </a:p>
      </dgm:t>
    </dgm:pt>
    <dgm:pt modelId="{28723DE1-AC15-404E-8B5B-EB40AFB57FE5}">
      <dgm:prSet custT="1"/>
      <dgm:spPr/>
      <dgm:t>
        <a:bodyPr/>
        <a:lstStyle/>
        <a:p>
          <a:pPr rtl="0"/>
          <a:r>
            <a:rPr lang="en-US" sz="2400" dirty="0">
              <a:solidFill>
                <a:schemeClr val="tx1"/>
              </a:solidFill>
            </a:rPr>
            <a:t>Loading condition applied </a:t>
          </a:r>
        </a:p>
      </dgm:t>
    </dgm:pt>
    <dgm:pt modelId="{FCA9D136-E884-460F-947C-E378899FFD61}" type="parTrans" cxnId="{3ACFBF45-7653-4D4E-A37C-A1DE77A6FAAB}">
      <dgm:prSet/>
      <dgm:spPr/>
      <dgm:t>
        <a:bodyPr/>
        <a:lstStyle/>
        <a:p>
          <a:endParaRPr lang="en-US"/>
        </a:p>
      </dgm:t>
    </dgm:pt>
    <dgm:pt modelId="{768A3D1B-48A4-469C-8163-12F9B90AC152}" type="sibTrans" cxnId="{3ACFBF45-7653-4D4E-A37C-A1DE77A6FAAB}">
      <dgm:prSet/>
      <dgm:spPr/>
      <dgm:t>
        <a:bodyPr/>
        <a:lstStyle/>
        <a:p>
          <a:endParaRPr lang="en-US"/>
        </a:p>
      </dgm:t>
    </dgm:pt>
    <dgm:pt modelId="{6CFFE757-5859-4913-9D85-8727A3E20A85}" type="pres">
      <dgm:prSet presAssocID="{FAC416AF-4D54-44C0-9DE9-F85C92BEC0D4}" presName="diagram" presStyleCnt="0">
        <dgm:presLayoutVars>
          <dgm:dir/>
          <dgm:resizeHandles val="exact"/>
        </dgm:presLayoutVars>
      </dgm:prSet>
      <dgm:spPr/>
    </dgm:pt>
    <dgm:pt modelId="{486973CE-6628-488D-B06F-87241CFE7B90}" type="pres">
      <dgm:prSet presAssocID="{B0A69177-F345-4201-9474-8AB34CBD02F7}" presName="node" presStyleLbl="node1" presStyleIdx="0" presStyleCnt="6">
        <dgm:presLayoutVars>
          <dgm:bulletEnabled val="1"/>
        </dgm:presLayoutVars>
      </dgm:prSet>
      <dgm:spPr/>
    </dgm:pt>
    <dgm:pt modelId="{B418DFF0-BA3E-4B7F-A791-2FE73DB2455D}" type="pres">
      <dgm:prSet presAssocID="{2F818743-9082-4614-9DEE-787641755A66}" presName="sibTrans" presStyleCnt="0"/>
      <dgm:spPr/>
    </dgm:pt>
    <dgm:pt modelId="{DAA7B4EE-B09D-4101-A985-8E558D15657F}" type="pres">
      <dgm:prSet presAssocID="{D26B72CB-603D-4CF6-B4C8-D7BD07C5572C}" presName="node" presStyleLbl="node1" presStyleIdx="1" presStyleCnt="6">
        <dgm:presLayoutVars>
          <dgm:bulletEnabled val="1"/>
        </dgm:presLayoutVars>
      </dgm:prSet>
      <dgm:spPr/>
    </dgm:pt>
    <dgm:pt modelId="{4B26B523-C040-444A-B786-EA67861AB462}" type="pres">
      <dgm:prSet presAssocID="{3998CE31-5DBD-4E51-B5C5-87FC7711303D}" presName="sibTrans" presStyleCnt="0"/>
      <dgm:spPr/>
    </dgm:pt>
    <dgm:pt modelId="{5C913DCE-4C27-4B94-AF66-2444B2691A2E}" type="pres">
      <dgm:prSet presAssocID="{19E319FE-A961-416F-B0DB-5E9E084CF056}" presName="node" presStyleLbl="node1" presStyleIdx="2" presStyleCnt="6">
        <dgm:presLayoutVars>
          <dgm:bulletEnabled val="1"/>
        </dgm:presLayoutVars>
      </dgm:prSet>
      <dgm:spPr/>
    </dgm:pt>
    <dgm:pt modelId="{D5F8E20F-77F4-4FD8-B514-7040FECB26E7}" type="pres">
      <dgm:prSet presAssocID="{70AC56B3-F14D-46C8-882E-3E68CCEF9D53}" presName="sibTrans" presStyleCnt="0"/>
      <dgm:spPr/>
    </dgm:pt>
    <dgm:pt modelId="{85618284-8442-4249-8784-C743D6E687E4}" type="pres">
      <dgm:prSet presAssocID="{7EAC13F6-E091-4961-8E92-0BEB6A530A0C}" presName="node" presStyleLbl="node1" presStyleIdx="3" presStyleCnt="6">
        <dgm:presLayoutVars>
          <dgm:bulletEnabled val="1"/>
        </dgm:presLayoutVars>
      </dgm:prSet>
      <dgm:spPr/>
    </dgm:pt>
    <dgm:pt modelId="{E92CEC20-2A60-4E33-88D3-E23A75F5EACE}" type="pres">
      <dgm:prSet presAssocID="{55894A32-3442-4A96-A080-7FD572A4661F}" presName="sibTrans" presStyleCnt="0"/>
      <dgm:spPr/>
    </dgm:pt>
    <dgm:pt modelId="{E7165543-6D3B-4E73-BFDA-7B33E3746B99}" type="pres">
      <dgm:prSet presAssocID="{8295ACA6-F417-4835-A1C9-CD403B638302}" presName="node" presStyleLbl="node1" presStyleIdx="4" presStyleCnt="6">
        <dgm:presLayoutVars>
          <dgm:bulletEnabled val="1"/>
        </dgm:presLayoutVars>
      </dgm:prSet>
      <dgm:spPr/>
    </dgm:pt>
    <dgm:pt modelId="{CD6148F6-37AC-4F4E-985E-DD55B4FFA828}" type="pres">
      <dgm:prSet presAssocID="{62080570-BC5B-4A58-A874-50ADAC39EC6E}" presName="sibTrans" presStyleCnt="0"/>
      <dgm:spPr/>
    </dgm:pt>
    <dgm:pt modelId="{5EB1A538-F8D8-4B61-AD14-B4E3E384AD99}" type="pres">
      <dgm:prSet presAssocID="{28723DE1-AC15-404E-8B5B-EB40AFB57FE5}" presName="node" presStyleLbl="node1" presStyleIdx="5" presStyleCnt="6">
        <dgm:presLayoutVars>
          <dgm:bulletEnabled val="1"/>
        </dgm:presLayoutVars>
      </dgm:prSet>
      <dgm:spPr/>
    </dgm:pt>
  </dgm:ptLst>
  <dgm:cxnLst>
    <dgm:cxn modelId="{E63F5203-283A-41DE-90BD-82FB76617A59}" srcId="{FAC416AF-4D54-44C0-9DE9-F85C92BEC0D4}" destId="{D26B72CB-603D-4CF6-B4C8-D7BD07C5572C}" srcOrd="1" destOrd="0" parTransId="{C91F4A4B-CCCD-403E-9BB5-A158124D3DBB}" sibTransId="{3998CE31-5DBD-4E51-B5C5-87FC7711303D}"/>
    <dgm:cxn modelId="{FEBCBF32-DD31-4F60-B047-9AA4F2AAAA44}" type="presOf" srcId="{19E319FE-A961-416F-B0DB-5E9E084CF056}" destId="{5C913DCE-4C27-4B94-AF66-2444B2691A2E}" srcOrd="0" destOrd="0" presId="urn:microsoft.com/office/officeart/2005/8/layout/default#1"/>
    <dgm:cxn modelId="{3ACFBF45-7653-4D4E-A37C-A1DE77A6FAAB}" srcId="{FAC416AF-4D54-44C0-9DE9-F85C92BEC0D4}" destId="{28723DE1-AC15-404E-8B5B-EB40AFB57FE5}" srcOrd="5" destOrd="0" parTransId="{FCA9D136-E884-460F-947C-E378899FFD61}" sibTransId="{768A3D1B-48A4-469C-8163-12F9B90AC152}"/>
    <dgm:cxn modelId="{282ED86F-513E-4103-97E9-3513E560051A}" type="presOf" srcId="{FAC416AF-4D54-44C0-9DE9-F85C92BEC0D4}" destId="{6CFFE757-5859-4913-9D85-8727A3E20A85}" srcOrd="0" destOrd="0" presId="urn:microsoft.com/office/officeart/2005/8/layout/default#1"/>
    <dgm:cxn modelId="{26321E75-8CB9-4AEA-9C09-E1C90EB13164}" type="presOf" srcId="{28723DE1-AC15-404E-8B5B-EB40AFB57FE5}" destId="{5EB1A538-F8D8-4B61-AD14-B4E3E384AD99}" srcOrd="0" destOrd="0" presId="urn:microsoft.com/office/officeart/2005/8/layout/default#1"/>
    <dgm:cxn modelId="{F131A557-78E0-4121-A1AD-77789C246FCA}" type="presOf" srcId="{B0A69177-F345-4201-9474-8AB34CBD02F7}" destId="{486973CE-6628-488D-B06F-87241CFE7B90}" srcOrd="0" destOrd="0" presId="urn:microsoft.com/office/officeart/2005/8/layout/default#1"/>
    <dgm:cxn modelId="{C1C9FF87-84BE-4EF5-9126-ACFC9E77F688}" srcId="{FAC416AF-4D54-44C0-9DE9-F85C92BEC0D4}" destId="{19E319FE-A961-416F-B0DB-5E9E084CF056}" srcOrd="2" destOrd="0" parTransId="{F2E2A3FF-3C85-4C85-939A-19D6C9E7CFFF}" sibTransId="{70AC56B3-F14D-46C8-882E-3E68CCEF9D53}"/>
    <dgm:cxn modelId="{96E67695-C3A5-4D3B-BCF2-17279B47DCEC}" type="presOf" srcId="{8295ACA6-F417-4835-A1C9-CD403B638302}" destId="{E7165543-6D3B-4E73-BFDA-7B33E3746B99}" srcOrd="0" destOrd="0" presId="urn:microsoft.com/office/officeart/2005/8/layout/default#1"/>
    <dgm:cxn modelId="{0E38DEAA-6D5E-482D-8100-76BF315125F4}" type="presOf" srcId="{D26B72CB-603D-4CF6-B4C8-D7BD07C5572C}" destId="{DAA7B4EE-B09D-4101-A985-8E558D15657F}" srcOrd="0" destOrd="0" presId="urn:microsoft.com/office/officeart/2005/8/layout/default#1"/>
    <dgm:cxn modelId="{6F7FAEB4-5122-419A-990A-E8EA2E75B043}" type="presOf" srcId="{7EAC13F6-E091-4961-8E92-0BEB6A530A0C}" destId="{85618284-8442-4249-8784-C743D6E687E4}" srcOrd="0" destOrd="0" presId="urn:microsoft.com/office/officeart/2005/8/layout/default#1"/>
    <dgm:cxn modelId="{0CB3DEC6-C6DC-4F8E-B419-C4004C25828B}" srcId="{FAC416AF-4D54-44C0-9DE9-F85C92BEC0D4}" destId="{7EAC13F6-E091-4961-8E92-0BEB6A530A0C}" srcOrd="3" destOrd="0" parTransId="{1F25B753-5EB6-464A-8736-EA8CA016588E}" sibTransId="{55894A32-3442-4A96-A080-7FD572A4661F}"/>
    <dgm:cxn modelId="{111A22F4-CDA7-4B50-88ED-47BBF32B3C95}" srcId="{FAC416AF-4D54-44C0-9DE9-F85C92BEC0D4}" destId="{B0A69177-F345-4201-9474-8AB34CBD02F7}" srcOrd="0" destOrd="0" parTransId="{F7EE015E-6214-406E-AC92-538ABAC3D80F}" sibTransId="{2F818743-9082-4614-9DEE-787641755A66}"/>
    <dgm:cxn modelId="{651A24FD-8550-47C0-8053-12E08C9F4DAB}" srcId="{FAC416AF-4D54-44C0-9DE9-F85C92BEC0D4}" destId="{8295ACA6-F417-4835-A1C9-CD403B638302}" srcOrd="4" destOrd="0" parTransId="{16F28D21-A8D8-4E76-91DB-A80EED414263}" sibTransId="{62080570-BC5B-4A58-A874-50ADAC39EC6E}"/>
    <dgm:cxn modelId="{F65F8487-E891-455F-8416-E38FE248828A}" type="presParOf" srcId="{6CFFE757-5859-4913-9D85-8727A3E20A85}" destId="{486973CE-6628-488D-B06F-87241CFE7B90}" srcOrd="0" destOrd="0" presId="urn:microsoft.com/office/officeart/2005/8/layout/default#1"/>
    <dgm:cxn modelId="{E829E51B-5F0A-4BB6-B321-D33197220ECF}" type="presParOf" srcId="{6CFFE757-5859-4913-9D85-8727A3E20A85}" destId="{B418DFF0-BA3E-4B7F-A791-2FE73DB2455D}" srcOrd="1" destOrd="0" presId="urn:microsoft.com/office/officeart/2005/8/layout/default#1"/>
    <dgm:cxn modelId="{29301165-C144-44C2-8F91-8C72CE9DE118}" type="presParOf" srcId="{6CFFE757-5859-4913-9D85-8727A3E20A85}" destId="{DAA7B4EE-B09D-4101-A985-8E558D15657F}" srcOrd="2" destOrd="0" presId="urn:microsoft.com/office/officeart/2005/8/layout/default#1"/>
    <dgm:cxn modelId="{9619A285-1C3E-4187-9CB8-2B8B7ECD00AE}" type="presParOf" srcId="{6CFFE757-5859-4913-9D85-8727A3E20A85}" destId="{4B26B523-C040-444A-B786-EA67861AB462}" srcOrd="3" destOrd="0" presId="urn:microsoft.com/office/officeart/2005/8/layout/default#1"/>
    <dgm:cxn modelId="{D12848C9-970D-4A83-9137-B240BB3121FD}" type="presParOf" srcId="{6CFFE757-5859-4913-9D85-8727A3E20A85}" destId="{5C913DCE-4C27-4B94-AF66-2444B2691A2E}" srcOrd="4" destOrd="0" presId="urn:microsoft.com/office/officeart/2005/8/layout/default#1"/>
    <dgm:cxn modelId="{ABE3FEB4-7B78-42E2-8793-2008B507FE00}" type="presParOf" srcId="{6CFFE757-5859-4913-9D85-8727A3E20A85}" destId="{D5F8E20F-77F4-4FD8-B514-7040FECB26E7}" srcOrd="5" destOrd="0" presId="urn:microsoft.com/office/officeart/2005/8/layout/default#1"/>
    <dgm:cxn modelId="{46138757-AF50-4215-AAE8-67CB1CCEF66B}" type="presParOf" srcId="{6CFFE757-5859-4913-9D85-8727A3E20A85}" destId="{85618284-8442-4249-8784-C743D6E687E4}" srcOrd="6" destOrd="0" presId="urn:microsoft.com/office/officeart/2005/8/layout/default#1"/>
    <dgm:cxn modelId="{C0937BEE-0647-4A42-B826-468BB535E733}" type="presParOf" srcId="{6CFFE757-5859-4913-9D85-8727A3E20A85}" destId="{E92CEC20-2A60-4E33-88D3-E23A75F5EACE}" srcOrd="7" destOrd="0" presId="urn:microsoft.com/office/officeart/2005/8/layout/default#1"/>
    <dgm:cxn modelId="{4DA7378F-B4A5-4C4C-9338-7C65D0117A3D}" type="presParOf" srcId="{6CFFE757-5859-4913-9D85-8727A3E20A85}" destId="{E7165543-6D3B-4E73-BFDA-7B33E3746B99}" srcOrd="8" destOrd="0" presId="urn:microsoft.com/office/officeart/2005/8/layout/default#1"/>
    <dgm:cxn modelId="{3E84E57A-9207-4D95-B10B-83E4B6A65011}" type="presParOf" srcId="{6CFFE757-5859-4913-9D85-8727A3E20A85}" destId="{CD6148F6-37AC-4F4E-985E-DD55B4FFA828}" srcOrd="9" destOrd="0" presId="urn:microsoft.com/office/officeart/2005/8/layout/default#1"/>
    <dgm:cxn modelId="{26E1FB06-8016-44C6-A79A-30D0097165CB}" type="presParOf" srcId="{6CFFE757-5859-4913-9D85-8727A3E20A85}" destId="{5EB1A538-F8D8-4B61-AD14-B4E3E384AD99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4F247-18BE-43FB-A098-02B84D0218A0}">
      <dsp:nvSpPr>
        <dsp:cNvPr id="0" name=""/>
        <dsp:cNvSpPr/>
      </dsp:nvSpPr>
      <dsp:spPr>
        <a:xfrm>
          <a:off x="0" y="3250026"/>
          <a:ext cx="8229600" cy="7110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He observed that bone had grown into close proximity with the titanium that is effectively adhered to metal</a:t>
          </a:r>
        </a:p>
      </dsp:txBody>
      <dsp:txXfrm>
        <a:off x="0" y="3250026"/>
        <a:ext cx="8229600" cy="711026"/>
      </dsp:txXfrm>
    </dsp:sp>
    <dsp:sp modelId="{89F46E19-DC48-44FF-8CFB-CB3C1F5D9080}">
      <dsp:nvSpPr>
        <dsp:cNvPr id="0" name=""/>
        <dsp:cNvSpPr/>
      </dsp:nvSpPr>
      <dsp:spPr>
        <a:xfrm rot="10800000">
          <a:off x="0" y="2167133"/>
          <a:ext cx="8229600" cy="1093558"/>
        </a:xfrm>
        <a:prstGeom prst="upArrowCallout">
          <a:avLst/>
        </a:prstGeom>
        <a:gradFill rotWithShape="0">
          <a:gsLst>
            <a:gs pos="0">
              <a:schemeClr val="accent4">
                <a:hueOff val="-1173315"/>
                <a:satOff val="-1204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73315"/>
                <a:satOff val="-1204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73315"/>
                <a:satOff val="-1204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Following several months , when he wanted to retrieve these chambers, he found that he was unable to remove them </a:t>
          </a:r>
        </a:p>
      </dsp:txBody>
      <dsp:txXfrm rot="10800000">
        <a:off x="0" y="2167133"/>
        <a:ext cx="8229600" cy="710561"/>
      </dsp:txXfrm>
    </dsp:sp>
    <dsp:sp modelId="{F86CBE9A-F906-4349-8CC6-2753F222F950}">
      <dsp:nvSpPr>
        <dsp:cNvPr id="0" name=""/>
        <dsp:cNvSpPr/>
      </dsp:nvSpPr>
      <dsp:spPr>
        <a:xfrm rot="10800000">
          <a:off x="0" y="1084240"/>
          <a:ext cx="8229600" cy="1093558"/>
        </a:xfrm>
        <a:prstGeom prst="upArrowCallout">
          <a:avLst/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shade val="51000"/>
                <a:satMod val="130000"/>
              </a:schemeClr>
            </a:gs>
            <a:gs pos="80000">
              <a:schemeClr val="accent4">
                <a:hueOff val="-2346630"/>
                <a:satOff val="-24086"/>
                <a:lumOff val="100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1952- Per Ingvar </a:t>
          </a:r>
          <a:r>
            <a:rPr lang="en-US" sz="2000" kern="1200" dirty="0" err="1">
              <a:solidFill>
                <a:schemeClr val="tx1"/>
              </a:solidFill>
            </a:rPr>
            <a:t>Br</a:t>
          </a:r>
          <a:r>
            <a:rPr lang="en-US" sz="2000" kern="1200" dirty="0" err="1">
              <a:solidFill>
                <a:schemeClr val="tx1"/>
              </a:solidFill>
              <a:latin typeface="Times New Roman"/>
              <a:cs typeface="Times New Roman"/>
            </a:rPr>
            <a:t>å</a:t>
          </a:r>
          <a:r>
            <a:rPr lang="en-US" sz="2000" kern="1200" dirty="0" err="1">
              <a:solidFill>
                <a:schemeClr val="tx1"/>
              </a:solidFill>
            </a:rPr>
            <a:t>nemark</a:t>
          </a:r>
          <a:r>
            <a:rPr lang="en-US" sz="2000" kern="1200" dirty="0">
              <a:solidFill>
                <a:schemeClr val="tx1"/>
              </a:solidFill>
            </a:rPr>
            <a:t>, while studying bone healing and regeneration, adopted  titanium chamber for use in the rabbit femur</a:t>
          </a:r>
        </a:p>
      </dsp:txBody>
      <dsp:txXfrm rot="10800000">
        <a:off x="0" y="1084240"/>
        <a:ext cx="8229600" cy="710561"/>
      </dsp:txXfrm>
    </dsp:sp>
    <dsp:sp modelId="{DDEA3427-AD41-4B16-A7E3-942CE89F86E9}">
      <dsp:nvSpPr>
        <dsp:cNvPr id="0" name=""/>
        <dsp:cNvSpPr/>
      </dsp:nvSpPr>
      <dsp:spPr>
        <a:xfrm rot="10800000">
          <a:off x="0" y="1347"/>
          <a:ext cx="8229600" cy="1093558"/>
        </a:xfrm>
        <a:prstGeom prst="upArrowCallou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51000"/>
                <a:satMod val="130000"/>
              </a:schemeClr>
            </a:gs>
            <a:gs pos="80000">
              <a:schemeClr val="accent4">
                <a:hueOff val="-3519944"/>
                <a:satOff val="-36129"/>
                <a:lumOff val="15099"/>
                <a:alphaOff val="0"/>
                <a:shade val="93000"/>
                <a:satMod val="13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</a:rPr>
            <a:t>1950 – research was being conducted at Cambridge university to study the blood flow in vivo they used the chamber of titanium </a:t>
          </a:r>
        </a:p>
      </dsp:txBody>
      <dsp:txXfrm rot="10800000">
        <a:off x="0" y="1347"/>
        <a:ext cx="8229600" cy="710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2C491-7475-414E-99BF-ED271A51B9EE}">
      <dsp:nvSpPr>
        <dsp:cNvPr id="0" name=""/>
        <dsp:cNvSpPr/>
      </dsp:nvSpPr>
      <dsp:spPr>
        <a:xfrm rot="5400000">
          <a:off x="400497" y="1970847"/>
          <a:ext cx="1197705" cy="1992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C38D4-86CE-4DD3-949A-4DF467C943B4}">
      <dsp:nvSpPr>
        <dsp:cNvPr id="0" name=""/>
        <dsp:cNvSpPr/>
      </dsp:nvSpPr>
      <dsp:spPr>
        <a:xfrm>
          <a:off x="200570" y="2566311"/>
          <a:ext cx="1799251" cy="157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3">
                  <a:lumMod val="20000"/>
                  <a:lumOff val="80000"/>
                </a:schemeClr>
              </a:solidFill>
            </a:rPr>
            <a:t>Stage I-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3">
                  <a:lumMod val="20000"/>
                  <a:lumOff val="80000"/>
                </a:schemeClr>
              </a:solidFill>
            </a:rPr>
            <a:t>6 weeks, woven callus </a:t>
          </a:r>
          <a:endParaRPr lang="en-US" sz="2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00570" y="2566311"/>
        <a:ext cx="1799251" cy="1577149"/>
      </dsp:txXfrm>
    </dsp:sp>
    <dsp:sp modelId="{EE0B5012-9485-4ECD-8CB1-19537652F177}">
      <dsp:nvSpPr>
        <dsp:cNvPr id="0" name=""/>
        <dsp:cNvSpPr/>
      </dsp:nvSpPr>
      <dsp:spPr>
        <a:xfrm>
          <a:off x="1660340" y="1824123"/>
          <a:ext cx="339481" cy="33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8FD7A4-AA1D-43C2-896F-8C2F6693D3EA}">
      <dsp:nvSpPr>
        <dsp:cNvPr id="0" name=""/>
        <dsp:cNvSpPr/>
      </dsp:nvSpPr>
      <dsp:spPr>
        <a:xfrm rot="5400000">
          <a:off x="2603132" y="1425802"/>
          <a:ext cx="1197705" cy="1992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673744-2473-4233-A9D9-ACCE4D119035}">
      <dsp:nvSpPr>
        <dsp:cNvPr id="0" name=""/>
        <dsp:cNvSpPr/>
      </dsp:nvSpPr>
      <dsp:spPr>
        <a:xfrm>
          <a:off x="2403205" y="2021267"/>
          <a:ext cx="1799251" cy="157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Stage 2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18 weeks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Lamellar compaction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2403205" y="2021267"/>
        <a:ext cx="1799251" cy="1577149"/>
      </dsp:txXfrm>
    </dsp:sp>
    <dsp:sp modelId="{D73DAA09-04E6-49CA-9CC9-41084B14FD9C}">
      <dsp:nvSpPr>
        <dsp:cNvPr id="0" name=""/>
        <dsp:cNvSpPr/>
      </dsp:nvSpPr>
      <dsp:spPr>
        <a:xfrm>
          <a:off x="3862975" y="1279079"/>
          <a:ext cx="339481" cy="33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155AE-4918-4B09-BEBE-305BA145F7F7}">
      <dsp:nvSpPr>
        <dsp:cNvPr id="0" name=""/>
        <dsp:cNvSpPr/>
      </dsp:nvSpPr>
      <dsp:spPr>
        <a:xfrm rot="5400000">
          <a:off x="4805767" y="880758"/>
          <a:ext cx="1197705" cy="1992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D1EB55-51FE-4176-8E28-4ABC73BB45F7}">
      <dsp:nvSpPr>
        <dsp:cNvPr id="0" name=""/>
        <dsp:cNvSpPr/>
      </dsp:nvSpPr>
      <dsp:spPr>
        <a:xfrm>
          <a:off x="4605840" y="1476222"/>
          <a:ext cx="1799251" cy="157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Stage 3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18-24 weeks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Interface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Remodeling </a:t>
          </a:r>
        </a:p>
      </dsp:txBody>
      <dsp:txXfrm>
        <a:off x="4605840" y="1476222"/>
        <a:ext cx="1799251" cy="1577149"/>
      </dsp:txXfrm>
    </dsp:sp>
    <dsp:sp modelId="{A8BB0BF2-B2FD-4DF9-B866-2935B6468549}">
      <dsp:nvSpPr>
        <dsp:cNvPr id="0" name=""/>
        <dsp:cNvSpPr/>
      </dsp:nvSpPr>
      <dsp:spPr>
        <a:xfrm>
          <a:off x="6065611" y="734034"/>
          <a:ext cx="339481" cy="33948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CE62B3-F7BF-49D7-91AB-138F64E5E1AE}">
      <dsp:nvSpPr>
        <dsp:cNvPr id="0" name=""/>
        <dsp:cNvSpPr/>
      </dsp:nvSpPr>
      <dsp:spPr>
        <a:xfrm rot="5400000">
          <a:off x="7008403" y="335714"/>
          <a:ext cx="1197705" cy="199295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16FA3-AE60-4CF4-A00E-A1F7A9DB2AF5}">
      <dsp:nvSpPr>
        <dsp:cNvPr id="0" name=""/>
        <dsp:cNvSpPr/>
      </dsp:nvSpPr>
      <dsp:spPr>
        <a:xfrm>
          <a:off x="6808476" y="931178"/>
          <a:ext cx="1799251" cy="157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Stage 4 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54 weeks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Compact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maturation</a:t>
          </a:r>
        </a:p>
      </dsp:txBody>
      <dsp:txXfrm>
        <a:off x="6808476" y="931178"/>
        <a:ext cx="1799251" cy="1577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73CE-6628-488D-B06F-87241CFE7B90}">
      <dsp:nvSpPr>
        <dsp:cNvPr id="0" name=""/>
        <dsp:cNvSpPr/>
      </dsp:nvSpPr>
      <dsp:spPr>
        <a:xfrm>
          <a:off x="0" y="288131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Biocompatibility of the metal used</a:t>
          </a:r>
        </a:p>
      </dsp:txBody>
      <dsp:txXfrm>
        <a:off x="0" y="288131"/>
        <a:ext cx="2571749" cy="1543050"/>
      </dsp:txXfrm>
    </dsp:sp>
    <dsp:sp modelId="{DAA7B4EE-B09D-4101-A985-8E558D15657F}">
      <dsp:nvSpPr>
        <dsp:cNvPr id="0" name=""/>
        <dsp:cNvSpPr/>
      </dsp:nvSpPr>
      <dsp:spPr>
        <a:xfrm>
          <a:off x="2828925" y="288131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Design of the implant</a:t>
          </a:r>
        </a:p>
      </dsp:txBody>
      <dsp:txXfrm>
        <a:off x="2828925" y="288131"/>
        <a:ext cx="2571749" cy="1543050"/>
      </dsp:txXfrm>
    </dsp:sp>
    <dsp:sp modelId="{5C913DCE-4C27-4B94-AF66-2444B2691A2E}">
      <dsp:nvSpPr>
        <dsp:cNvPr id="0" name=""/>
        <dsp:cNvSpPr/>
      </dsp:nvSpPr>
      <dsp:spPr>
        <a:xfrm>
          <a:off x="5657849" y="288131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Surface condition of the implant</a:t>
          </a:r>
        </a:p>
      </dsp:txBody>
      <dsp:txXfrm>
        <a:off x="5657849" y="288131"/>
        <a:ext cx="2571749" cy="1543050"/>
      </dsp:txXfrm>
    </dsp:sp>
    <dsp:sp modelId="{85618284-8442-4249-8784-C743D6E687E4}">
      <dsp:nvSpPr>
        <dsp:cNvPr id="0" name=""/>
        <dsp:cNvSpPr/>
      </dsp:nvSpPr>
      <dsp:spPr>
        <a:xfrm>
          <a:off x="0" y="2088356"/>
          <a:ext cx="2571749" cy="154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The condition of the host bed</a:t>
          </a:r>
        </a:p>
      </dsp:txBody>
      <dsp:txXfrm>
        <a:off x="0" y="2088356"/>
        <a:ext cx="2571749" cy="1543050"/>
      </dsp:txXfrm>
    </dsp:sp>
    <dsp:sp modelId="{E7165543-6D3B-4E73-BFDA-7B33E3746B99}">
      <dsp:nvSpPr>
        <dsp:cNvPr id="0" name=""/>
        <dsp:cNvSpPr/>
      </dsp:nvSpPr>
      <dsp:spPr>
        <a:xfrm>
          <a:off x="2828925" y="2088356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Surgical technique used</a:t>
          </a:r>
        </a:p>
      </dsp:txBody>
      <dsp:txXfrm>
        <a:off x="2828925" y="2088356"/>
        <a:ext cx="2571749" cy="1543050"/>
      </dsp:txXfrm>
    </dsp:sp>
    <dsp:sp modelId="{5EB1A538-F8D8-4B61-AD14-B4E3E384AD99}">
      <dsp:nvSpPr>
        <dsp:cNvPr id="0" name=""/>
        <dsp:cNvSpPr/>
      </dsp:nvSpPr>
      <dsp:spPr>
        <a:xfrm>
          <a:off x="5657849" y="2088356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Loading condition applied </a:t>
          </a:r>
        </a:p>
      </dsp:txBody>
      <dsp:txXfrm>
        <a:off x="5657849" y="2088356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24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>
    <p:random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3EAA-07F6-4CE0-97E2-69CEFAB4D1E4}" type="datetimeFigureOut">
              <a:rPr lang="en-IN" smtClean="0"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8C7E-0686-4F64-B738-B3034875FF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  <p:sndAc>
      <p:stSnd>
        <p:snd r:embed="rId14" name="hammer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39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34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1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1032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I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  <p:sndAc>
      <p:stSnd>
        <p:snd r:embed="rId1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>
                <a:latin typeface="Forte" panose="03060902040502070203" pitchFamily="66" charset="0"/>
              </a:rPr>
              <a:t>PRESENTED</a:t>
            </a:r>
            <a:r>
              <a:rPr lang="en-US" dirty="0">
                <a:latin typeface="Forte" panose="03060902040502070203" pitchFamily="66" charset="0"/>
              </a:rPr>
              <a:t> BY:</a:t>
            </a:r>
            <a:br>
              <a:rPr lang="en-US" dirty="0">
                <a:latin typeface="Forte" panose="03060902040502070203" pitchFamily="66" charset="0"/>
              </a:rPr>
            </a:br>
            <a:r>
              <a:rPr lang="en-US" dirty="0">
                <a:latin typeface="Forte" panose="03060902040502070203" pitchFamily="66" charset="0"/>
              </a:rPr>
              <a:t>Dr Sonika Bodhi</a:t>
            </a:r>
            <a:br>
              <a:rPr lang="en-US" dirty="0">
                <a:latin typeface="Forte" panose="03060902040502070203" pitchFamily="66" charset="0"/>
              </a:rPr>
            </a:br>
            <a:r>
              <a:rPr lang="en-US" dirty="0">
                <a:latin typeface="Forte" panose="03060902040502070203" pitchFamily="66" charset="0"/>
              </a:rPr>
              <a:t>Reader</a:t>
            </a:r>
            <a:br>
              <a:rPr lang="en-US" dirty="0">
                <a:latin typeface="Forte" panose="03060902040502070203" pitchFamily="66" charset="0"/>
              </a:rPr>
            </a:br>
            <a:r>
              <a:rPr lang="en-US" dirty="0">
                <a:latin typeface="Forte" panose="03060902040502070203" pitchFamily="66" charset="0"/>
              </a:rPr>
              <a:t>Dept. of Periodontology</a:t>
            </a:r>
            <a:br>
              <a:rPr lang="en-US" dirty="0">
                <a:latin typeface="Forte" panose="03060902040502070203" pitchFamily="66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>
                <a:solidFill>
                  <a:srgbClr val="00B0F0"/>
                </a:solidFill>
                <a:latin typeface="Adobe Garamond Pro" pitchFamily="18" charset="0"/>
              </a:rPr>
              <a:t>OSSEOINTEGRATION</a:t>
            </a:r>
            <a:endParaRPr lang="en-US" sz="4400" dirty="0">
              <a:solidFill>
                <a:srgbClr val="00B0F0"/>
              </a:solidFill>
              <a:latin typeface="Adobe Garamond Pro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8D2-3EBA-4E4C-87CA-1CF8FEAA74E7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EEC82-FC57-0C50-A722-B6C14CA7953D}"/>
              </a:ext>
            </a:extLst>
          </p:cNvPr>
          <p:cNvSpPr txBox="1"/>
          <p:nvPr/>
        </p:nvSpPr>
        <p:spPr>
          <a:xfrm>
            <a:off x="1591693" y="1216610"/>
            <a:ext cx="6911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latin typeface="Forte" panose="03060902040502070203" pitchFamily="66" charset="0"/>
              </a:rPr>
              <a:t>RUNGTA COLLEGE OF DENTAL SCIENCES AND RESEARCH,BHILAI</a:t>
            </a:r>
          </a:p>
        </p:txBody>
      </p:sp>
      <p:pic>
        <p:nvPicPr>
          <p:cNvPr id="7" name="Picture 6" descr="rungta logo">
            <a:extLst>
              <a:ext uri="{FF2B5EF4-FFF2-40B4-BE49-F238E27FC236}">
                <a16:creationId xmlns:a16="http://schemas.microsoft.com/office/drawing/2014/main" id="{E4D872E8-90BF-6AA6-F69F-AC788838B64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1196" y="2388827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41835C-5B2E-DE79-82AD-96F75AD526C6}"/>
              </a:ext>
            </a:extLst>
          </p:cNvPr>
          <p:cNvSpPr txBox="1"/>
          <p:nvPr/>
        </p:nvSpPr>
        <p:spPr>
          <a:xfrm>
            <a:off x="691491" y="493919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orte" panose="03060902040502070203" pitchFamily="66" charset="0"/>
              </a:rPr>
              <a:t>PRESENTED BY: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orte" panose="03060902040502070203" pitchFamily="66" charset="0"/>
              </a:rPr>
              <a:t>Dr Sonika Bodhi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orte" panose="03060902040502070203" pitchFamily="66" charset="0"/>
              </a:rPr>
              <a:t>Reader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Forte" panose="03060902040502070203" pitchFamily="66" charset="0"/>
              </a:rPr>
              <a:t>Dept. of Periodontology</a:t>
            </a:r>
          </a:p>
        </p:txBody>
      </p:sp>
    </p:spTree>
    <p:extLst>
      <p:ext uri="{BB962C8B-B14F-4D97-AF65-F5344CB8AC3E}">
        <p14:creationId xmlns:p14="http://schemas.microsoft.com/office/powerpoint/2010/main" val="40962968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5050"/>
                </a:solidFill>
              </a:rPr>
              <a:t>Bonding between implant and the bone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324600" cy="55626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C000"/>
                </a:solidFill>
              </a:rPr>
              <a:t>Biomechanical bonding 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Bone may grow in to irregularities of implant and with time establish an interlocking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Described as regular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osseointegration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</a:t>
            </a:r>
          </a:p>
          <a:p>
            <a:pPr lvl="1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Initial stability is achieved by the threaded geometry </a:t>
            </a:r>
          </a:p>
          <a:p>
            <a:pPr lvl="1" algn="just">
              <a:lnSpc>
                <a:spcPct val="150000"/>
              </a:lnSpc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Secondary stability  through the ingrowth of bone a relatively time consuming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12104"/>
          <a:stretch>
            <a:fillRect/>
          </a:stretch>
        </p:blipFill>
        <p:spPr bwMode="auto">
          <a:xfrm>
            <a:off x="6553200" y="1905000"/>
            <a:ext cx="2387805" cy="345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652551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6172200" cy="6248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C000"/>
                </a:solidFill>
              </a:rPr>
              <a:t>Biochemical bonding (</a:t>
            </a:r>
            <a:r>
              <a:rPr lang="en-US" sz="2400" dirty="0" err="1">
                <a:solidFill>
                  <a:srgbClr val="FFC000"/>
                </a:solidFill>
              </a:rPr>
              <a:t>osseocoalescence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Bone may establish instantaneous chemical bond across the interface</a:t>
            </a:r>
          </a:p>
          <a:p>
            <a:pPr algn="just">
              <a:lnSpc>
                <a:spcPct val="15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Various ions, such as calcium, magnesium, or fluoride to the surface of the implant or ceramic materials such as hydroxyapatite, capable of biochemical bonding </a:t>
            </a:r>
          </a:p>
          <a:p>
            <a:pPr algn="just">
              <a:lnSpc>
                <a:spcPct val="15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Bond act immediately and create implant stability </a:t>
            </a:r>
          </a:p>
          <a:p>
            <a:pPr algn="just">
              <a:lnSpc>
                <a:spcPct val="150000"/>
              </a:lnSpc>
              <a:buClr>
                <a:srgbClr val="003300"/>
              </a:buClr>
              <a:buSzPct val="80000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222" r="4269"/>
          <a:stretch>
            <a:fillRect/>
          </a:stretch>
        </p:blipFill>
        <p:spPr bwMode="auto">
          <a:xfrm>
            <a:off x="6394013" y="2057400"/>
            <a:ext cx="2445187" cy="3542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10128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Adobe Garamond Pro Bold" pitchFamily="18" charset="0"/>
              </a:rPr>
              <a:t>Process of </a:t>
            </a:r>
            <a:r>
              <a:rPr lang="en-US" sz="4000" dirty="0" err="1">
                <a:solidFill>
                  <a:srgbClr val="00B0F0"/>
                </a:solidFill>
                <a:latin typeface="Adobe Garamond Pro Bold" pitchFamily="18" charset="0"/>
              </a:rPr>
              <a:t>Osseointegration</a:t>
            </a:r>
            <a:endParaRPr lang="en-US" sz="4000" dirty="0">
              <a:solidFill>
                <a:srgbClr val="00B0F0"/>
              </a:solidFill>
              <a:latin typeface="Adobe Garamond Pro Bol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18D2-3EBA-4E4C-87CA-1CF8FEAA74E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788635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5334000" cy="884238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5050"/>
                </a:solidFill>
              </a:rPr>
              <a:t>In areas of cortical bone…..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864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Primary stability is obtained by congruency and press fitting which leads to direct bone- implant contact</a:t>
            </a:r>
          </a:p>
          <a:p>
            <a:pPr algn="just">
              <a:lnSpc>
                <a:spcPct val="16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Press fitting causes local overload, with plastic deformation of lamellae, and even fissures and micro cracks</a:t>
            </a:r>
          </a:p>
          <a:p>
            <a:pPr algn="just">
              <a:lnSpc>
                <a:spcPct val="16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 3 months, it is partially or completely filled by lamellar bone</a:t>
            </a:r>
          </a:p>
          <a:p>
            <a:pPr algn="just">
              <a:lnSpc>
                <a:spcPct val="16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Cortical remodeling- remodeling is the dominant mechanism in stage 3, finally replaces avascular areas by mature living bone by 60- 70 % in 15 months</a:t>
            </a:r>
          </a:p>
          <a:p>
            <a:pPr algn="just">
              <a:lnSpc>
                <a:spcPct val="16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7" name="Picture 2" descr="C:\Users\Tanya\Downloads\14-Compact bone - Osteons.jpg"/>
          <p:cNvPicPr>
            <a:picLocks noChangeAspect="1" noChangeArrowheads="1"/>
          </p:cNvPicPr>
          <p:nvPr/>
        </p:nvPicPr>
        <p:blipFill>
          <a:blip r:embed="rId3" cstate="print"/>
          <a:srcRect l="5000" t="6000" r="8000" b="19333"/>
          <a:stretch>
            <a:fillRect/>
          </a:stretch>
        </p:blipFill>
        <p:spPr bwMode="auto">
          <a:xfrm>
            <a:off x="7550603" y="152400"/>
            <a:ext cx="1420586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148839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020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5050"/>
                </a:solidFill>
              </a:rPr>
              <a:t>In the </a:t>
            </a:r>
            <a:r>
              <a:rPr lang="en-US" sz="3200" dirty="0" err="1">
                <a:solidFill>
                  <a:srgbClr val="FF5050"/>
                </a:solidFill>
              </a:rPr>
              <a:t>cancellous</a:t>
            </a:r>
            <a:r>
              <a:rPr lang="en-US" sz="3200" dirty="0">
                <a:solidFill>
                  <a:srgbClr val="FF5050"/>
                </a:solidFill>
              </a:rPr>
              <a:t> bone…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355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7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Cancellous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bone contributes much less to primary stability Volume density is about 20 -25% (vs. cortical bone 80-90%)</a:t>
            </a:r>
          </a:p>
          <a:p>
            <a:pPr algn="just">
              <a:lnSpc>
                <a:spcPct val="17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large compartment of implant surface is exposed to bone marrow, with its ample vascularity, and abundance of precursor cells for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osteoblasts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7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Secondary bone- implant contact is achieved by bridging the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intertrabecular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marrow spaces</a:t>
            </a:r>
          </a:p>
          <a:p>
            <a:pPr algn="just">
              <a:lnSpc>
                <a:spcPct val="17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Free end of </a:t>
            </a:r>
            <a:r>
              <a:rPr lang="en-US" sz="2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trabeculae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or edges and threads of the implant serves as a bridgehead- this is reinforced by lamellar bone</a:t>
            </a:r>
          </a:p>
          <a:p>
            <a:pPr>
              <a:lnSpc>
                <a:spcPct val="170000"/>
              </a:lnSpc>
              <a:buClr>
                <a:srgbClr val="003300"/>
              </a:buClr>
              <a:buSzPct val="80000"/>
              <a:buFont typeface="Wingdings" pitchFamily="2" charset="2"/>
              <a:buChar char="v"/>
            </a:pP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7" name="Picture 2" descr="C:\Users\Tanya\Downloads\cancellous.jpg"/>
          <p:cNvPicPr>
            <a:picLocks noChangeAspect="1" noChangeArrowheads="1"/>
          </p:cNvPicPr>
          <p:nvPr/>
        </p:nvPicPr>
        <p:blipFill>
          <a:blip r:embed="rId3" cstate="print"/>
          <a:srcRect l="21839" t="6141" r="6896" b="8978"/>
          <a:stretch>
            <a:fillRect/>
          </a:stretch>
        </p:blipFill>
        <p:spPr bwMode="auto">
          <a:xfrm>
            <a:off x="7447084" y="152400"/>
            <a:ext cx="1544516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567422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course of interface development for an </a:t>
            </a:r>
            <a:r>
              <a:rPr lang="en-US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endosseous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implant in human cortical bone  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951734"/>
              </p:ext>
            </p:extLst>
          </p:nvPr>
        </p:nvGraphicFramePr>
        <p:xfrm>
          <a:off x="228600" y="1600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 rot="20319458">
            <a:off x="1162050" y="2285276"/>
            <a:ext cx="246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Surface modeling </a:t>
            </a:r>
          </a:p>
        </p:txBody>
      </p:sp>
      <p:sp>
        <p:nvSpPr>
          <p:cNvPr id="8" name="TextBox 7"/>
          <p:cNvSpPr txBox="1"/>
          <p:nvPr/>
        </p:nvSpPr>
        <p:spPr>
          <a:xfrm rot="20218408">
            <a:off x="4939039" y="1588674"/>
            <a:ext cx="2041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Remodeling maturation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5791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Roberts  1998</a:t>
            </a:r>
          </a:p>
        </p:txBody>
      </p:sp>
    </p:spTree>
    <p:extLst>
      <p:ext uri="{BB962C8B-B14F-4D97-AF65-F5344CB8AC3E}">
        <p14:creationId xmlns:p14="http://schemas.microsoft.com/office/powerpoint/2010/main" val="157853437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IN" dirty="0"/>
              <a:t>Initial bone healing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19113" y="20574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osseointegration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process observed after implant placement can be compared to bone fracture healing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Implant site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osteotomy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preparation initiates a cascade of events involving inflammatory reaction, bone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resorption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, release of growth factors,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chemotaxis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of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osteoprogenitor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cells to the site</a:t>
            </a:r>
          </a:p>
          <a:p>
            <a:pPr algn="just">
              <a:lnSpc>
                <a:spcPct val="150000"/>
              </a:lnSpc>
            </a:pP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Osteocalcin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modulate apatite crystal growth</a:t>
            </a:r>
          </a:p>
          <a:p>
            <a:pPr algn="just">
              <a:lnSpc>
                <a:spcPct val="150000"/>
              </a:lnSpc>
            </a:pPr>
            <a:endParaRPr lang="en-IN" sz="2400" dirty="0">
              <a:solidFill>
                <a:schemeClr val="accent3">
                  <a:lumMod val="60000"/>
                  <a:lumOff val="40000"/>
                </a:schemeClr>
              </a:solidFill>
              <a:cs typeface="Andalus" pitchFamily="18" charset="-7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8DA6EE-CC29-40CD-A912-AB185F265EA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86996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548957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 certain immobility of the implant surface toward the bone should be maintained.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 mild inflammatory response, as triggered by movements or appropriate electrical stimuli, may enhance the bone-healing response, but above a certain threshold, this is detrimental (moderate &amp; sever inflammation are detrimental).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It has been reported that when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micromovements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at the interface exceed 150 mm, differentiation to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osteoblasts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will not occur; rather, a fibrous scar tissue is laid down between the bone and implant surface</a:t>
            </a:r>
          </a:p>
          <a:p>
            <a:pPr algn="just">
              <a:lnSpc>
                <a:spcPct val="150000"/>
              </a:lnSpc>
            </a:pPr>
            <a:endParaRPr lang="en-IN" sz="2400" dirty="0">
              <a:solidFill>
                <a:schemeClr val="accent3">
                  <a:lumMod val="60000"/>
                  <a:lumOff val="40000"/>
                </a:schemeClr>
              </a:solidFill>
              <a:cs typeface="Andalus" pitchFamily="18" charset="-7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F13CE0-7295-44A8-8C7B-8B99536CFF54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414932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533400" y="8080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If the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neighboring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bone has been overheated or crushed during drilling, necrotic area will prevent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ingrowth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of stem cells, and a scar formation or sequestered formation will result.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The critical temperature for bone cells is as low as 47° C at an exposure time of 1 minute. This corresponds to the denaturing temperature of alkaline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phosphatase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, the main bone cell enzyme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The limited damage to bone tissue must be cleared up by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osteoclasts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before the bone healing. 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7F82F0-5B75-40E3-9D92-927DD1199E34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049762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Osteoclasts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can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resorb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bone at a pace of 50 to 100 mm per day.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There is a coupling between bone apposition and bone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resorption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. The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preosteoblasts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, derived from the invading primary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mesenchymal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cells, depend on a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favorable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oxidation-reduction (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redox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) potential of the environment. Thus a proper vascular supply and oxygen tension are needed </a:t>
            </a:r>
          </a:p>
          <a:p>
            <a:pPr algn="just">
              <a:lnSpc>
                <a:spcPct val="150000"/>
              </a:lnSpc>
            </a:pPr>
            <a:endParaRPr lang="en-IN" sz="2400" dirty="0">
              <a:solidFill>
                <a:schemeClr val="accent3">
                  <a:lumMod val="60000"/>
                  <a:lumOff val="40000"/>
                </a:schemeClr>
              </a:solidFill>
              <a:cs typeface="Andalus" pitchFamily="18" charset="-7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A97DE5-E08F-408E-895A-DA60A1B0E28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755128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SPECIFIC LEARNING OBJECTIVES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572984"/>
              </p:ext>
            </p:extLst>
          </p:nvPr>
        </p:nvGraphicFramePr>
        <p:xfrm>
          <a:off x="449263" y="2054225"/>
          <a:ext cx="8229600" cy="4688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0852579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87858454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24769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Core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96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Inroduction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Desire</a:t>
                      </a:r>
                      <a:r>
                        <a:rPr lang="en-IN" baseline="0" dirty="0"/>
                        <a:t> </a:t>
                      </a:r>
                      <a:r>
                        <a:rPr lang="en-IN" dirty="0"/>
                        <a:t>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05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Historical 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6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Implant bone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10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41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Bonding between implant and the 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7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of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osseointegration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68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biomechanical assessment for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osseointegration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464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Factors affecting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osseointegration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68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635962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7BF5BC-5CAA-4173-AE7F-15CECD2D2A70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413" y="981075"/>
            <a:ext cx="813117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932360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A6539A-E605-49D4-A060-FEC13B6301B5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260350"/>
            <a:ext cx="7591425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0418903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First, </a:t>
            </a:r>
            <a:r>
              <a:rPr lang="en-IN" sz="2400" i="1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woven bone 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is quickly formed in the gap between the implant and the bone.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After several months, this is progressively replaced by </a:t>
            </a:r>
            <a:r>
              <a:rPr lang="en-IN" sz="2400" i="1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lamellar bone 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under the load stimulation.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 steady state is reached after about 1½ years. Often, for oral implants,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occlusal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load is allowed as soon as 2 to 3 months, while mostly woven bone is present. 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77DDAF-2E78-47CA-A49C-299BAC6ED133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6780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A7F51B-4F5F-442A-A153-654EB773D76E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603250"/>
            <a:ext cx="81661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8019551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Woven bone grows fast, up to 100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μm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per day, and in all directions.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It is characterized by a random orientation of its collagen fibrils, high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cellularity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, and limited degree of mineralization.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Limited mineralization means that the bone's biomechanical capacity is poor, and thus </a:t>
            </a:r>
            <a:r>
              <a:rPr lang="en-IN" sz="24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occlusal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load should be controlled. 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C43B6B-4CE3-4212-8E92-28D4F3A36D2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183993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After 1 to 2 months, under the effect of load, the woven bone surrounding the implant will slowly transform into lamellar bone.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Parallel layers of collagen fibrils characterize the latter, each with their own orientation, which explains the typical polarized light aspect. 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Contrary to the fast growing woven bone, lamellar bone apposition occurs at a slow pace of a few microns per day. 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01FF5F-2378-4A69-A8E0-C064FBA93D18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09758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After 18 months a steady state is achieved where </a:t>
            </a:r>
            <a:r>
              <a:rPr lang="en-IN" sz="2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resorption</a:t>
            </a: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and deposition of the lamellar bone is in equilibrium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Once the bone-to-implant interface has reached a steady state, it can maintain itself over decades, as </a:t>
            </a:r>
            <a:r>
              <a:rPr lang="en-IN" sz="2800" dirty="0" err="1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histologically</a:t>
            </a: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ascertained from implants retrieved because of hardware fractures.</a:t>
            </a:r>
          </a:p>
          <a:p>
            <a:pPr algn="just">
              <a:lnSpc>
                <a:spcPct val="150000"/>
              </a:lnSpc>
            </a:pPr>
            <a:r>
              <a:rPr lang="en-IN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At the light microscopic level, an intimate bone-to-implant contact has been reported extensively 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21CB7B-32B6-4BF5-BF51-0DC961F4297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786025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/>
              <a:t>Bone remodelling and function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Both the primary stability and the secondary stability of an implant determine its success and survival.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</a:t>
            </a:r>
            <a:r>
              <a:rPr lang="en-IN" sz="2400" i="1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Primary stability </a:t>
            </a: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is that achieved at surgery. It depends on the bone quality and available volume, the relation between drill and implant diameter, and the implant geometry.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The quantity of bone-to-implant contact area is a well-known parameter. 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F51153-92D9-4637-8A18-48851A39653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56660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Little is known about the fate of the bone-to-implant interface during the first days and weeks after surgery.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During the first weeks for one-stage implants, decreased rigidity can be observed.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 Subsequently, rigidity increases and continues to increase for years.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ndalus" pitchFamily="18" charset="-78"/>
              </a:rPr>
              <a:t>Thus, when a prosthesis is installed immediately (in 1 day) or early (in 1-2 weeks), care must be taken to control against overload.</a:t>
            </a:r>
            <a:r>
              <a:rPr lang="en-IN" sz="2400" dirty="0"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DFD874-4616-4D3C-89D7-B7965EE4FE1F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4893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66FF99"/>
                </a:solidFill>
              </a:rPr>
              <a:t>Clinical biomechanical assessment for </a:t>
            </a:r>
            <a:r>
              <a:rPr lang="en-US" sz="3000" dirty="0" err="1">
                <a:solidFill>
                  <a:srgbClr val="66FF99"/>
                </a:solidFill>
              </a:rPr>
              <a:t>osseointegration</a:t>
            </a:r>
            <a:endParaRPr lang="en-US" sz="3000" dirty="0">
              <a:solidFill>
                <a:srgbClr val="66FF99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5334000" cy="4068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PERIOTEST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Noninvasive method of assessment of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osseointegration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Limitation – lack of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2362200" cy="325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482667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Bone is stiffer and does not allow much deformation as compared with the soft tissues  of the periodontium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437312"/>
          <a:ext cx="5486400" cy="203968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21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Periotest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value range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Interpretation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21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-8 to 0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Good osseointegration 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55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+1 to +9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Clinical examination required</a:t>
                      </a:r>
                      <a:r>
                        <a:rPr lang="en-US" sz="2000" b="0" baseline="0" dirty="0"/>
                        <a:t> 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1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+10 to +50</a:t>
                      </a:r>
                      <a:r>
                        <a:rPr lang="en-US" sz="2000" b="0" baseline="0" dirty="0"/>
                        <a:t> 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Poor osseointegration </a:t>
                      </a:r>
                      <a:endParaRPr lang="en-US" sz="2000" b="0" dirty="0">
                        <a:latin typeface="Sylfae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395308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CONTENTS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err="1">
                <a:latin typeface="+mj-lt"/>
              </a:rPr>
              <a:t>Inroduction</a:t>
            </a:r>
            <a:endParaRPr lang="en-IN" dirty="0">
              <a:latin typeface="+mj-lt"/>
            </a:endParaRPr>
          </a:p>
          <a:p>
            <a:r>
              <a:rPr lang="en-IN" dirty="0">
                <a:latin typeface="+mj-lt"/>
              </a:rPr>
              <a:t>Historical background</a:t>
            </a:r>
          </a:p>
          <a:p>
            <a:pPr lvl="0"/>
            <a:r>
              <a:rPr lang="en-US" dirty="0">
                <a:latin typeface="+mj-lt"/>
              </a:rPr>
              <a:t>Implant bone interface</a:t>
            </a:r>
          </a:p>
          <a:p>
            <a:r>
              <a:rPr lang="en-IN" dirty="0">
                <a:latin typeface="+mj-lt"/>
              </a:rPr>
              <a:t>Definition</a:t>
            </a:r>
          </a:p>
          <a:p>
            <a:r>
              <a:rPr lang="en-US" dirty="0">
                <a:latin typeface="+mj-lt"/>
              </a:rPr>
              <a:t>Bonding between implant and the bone</a:t>
            </a:r>
          </a:p>
          <a:p>
            <a:r>
              <a:rPr lang="en-US" dirty="0">
                <a:latin typeface="+mj-lt"/>
              </a:rPr>
              <a:t>Process of </a:t>
            </a:r>
            <a:r>
              <a:rPr lang="en-US" dirty="0" err="1">
                <a:latin typeface="+mj-lt"/>
              </a:rPr>
              <a:t>osseointegration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Clinical biomechanical assessment for </a:t>
            </a:r>
            <a:r>
              <a:rPr lang="en-US" dirty="0" err="1">
                <a:latin typeface="+mj-lt"/>
              </a:rPr>
              <a:t>osseointegration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Factors affecting </a:t>
            </a:r>
            <a:r>
              <a:rPr lang="en-US" dirty="0" err="1">
                <a:latin typeface="+mj-lt"/>
              </a:rPr>
              <a:t>osseointegration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Summary</a:t>
            </a:r>
            <a:endParaRPr lang="en-IN" dirty="0">
              <a:latin typeface="+mj-lt"/>
            </a:endParaRPr>
          </a:p>
          <a:p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813480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Resonance frequency analysis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52578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 shaped transducer connected to implant  to provide high frequency and amplitude of the signal received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Ostell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®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commercially available RFA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7" name="Picture 2" descr="D:\Docs\ostell_photo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42919"/>
            <a:ext cx="2971800" cy="27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34200" y="4495800"/>
            <a:ext cx="1371600" cy="10668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D:\Docs\ostell_phot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34346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0363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osseointegration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785985"/>
              </p:ext>
            </p:extLst>
          </p:nvPr>
        </p:nvGraphicFramePr>
        <p:xfrm>
          <a:off x="449263" y="2054225"/>
          <a:ext cx="8229600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800600" y="5867400"/>
            <a:ext cx="48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Albrektsson</a:t>
            </a:r>
            <a:r>
              <a:rPr lang="en-US" sz="2400" dirty="0">
                <a:solidFill>
                  <a:srgbClr val="FFFF00"/>
                </a:solidFill>
              </a:rPr>
              <a:t> et al (1981)</a:t>
            </a:r>
          </a:p>
        </p:txBody>
      </p:sp>
    </p:spTree>
    <p:extLst>
      <p:ext uri="{BB962C8B-B14F-4D97-AF65-F5344CB8AC3E}">
        <p14:creationId xmlns:p14="http://schemas.microsoft.com/office/powerpoint/2010/main" val="2396306755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/>
              <a:t>The </a:t>
            </a:r>
            <a:r>
              <a:rPr lang="en-US" dirty="0" err="1"/>
              <a:t>osseointegration</a:t>
            </a:r>
            <a:r>
              <a:rPr lang="en-US" dirty="0"/>
              <a:t> process is facilitated by a good knowledge and understanding of bone healing. Many factors can interfere with the predictable establishment of a permanent rigid connection between an implant surface and the surrounding bone that is able to sustain occlusal loads. The bone-to-implant interface and its rigidity are a predominant biomechanical aspect of coping with the time and intensity of loading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9527595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C88E-63E8-A0F8-DA56-4003C67D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References-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D9A97-3F28-9631-2363-C1857D6D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Newman MG, Takei HH, </a:t>
            </a:r>
            <a:r>
              <a:rPr lang="en-US" sz="2800" dirty="0" err="1"/>
              <a:t>Klokkevold</a:t>
            </a:r>
            <a:r>
              <a:rPr lang="en-US" sz="2800" dirty="0"/>
              <a:t> PR, Carranza FA. Carranza’s clinical periodontology, 10th ed. Saunders Elsevier; 2007.</a:t>
            </a:r>
          </a:p>
          <a:p>
            <a:pPr algn="just"/>
            <a:r>
              <a:rPr lang="en-US" sz="2800" dirty="0" err="1"/>
              <a:t>Lindhe</a:t>
            </a:r>
            <a:r>
              <a:rPr lang="en-US" sz="2800" dirty="0"/>
              <a:t> J, Lang NP and </a:t>
            </a:r>
            <a:r>
              <a:rPr lang="en-US" sz="2800" dirty="0" err="1"/>
              <a:t>Karring</a:t>
            </a:r>
            <a:r>
              <a:rPr lang="en-US" sz="2800" dirty="0"/>
              <a:t> T. Clinical Periodontology and Implant Dentistry. 6th ed. Oxford (UK): Blackwell Publishing Ltd.; 2015.</a:t>
            </a:r>
          </a:p>
          <a:p>
            <a:pPr algn="just"/>
            <a:r>
              <a:rPr lang="en-US" sz="2800" dirty="0"/>
              <a:t>Newman MG, Takei HH, </a:t>
            </a:r>
            <a:r>
              <a:rPr lang="en-US" sz="2800" dirty="0" err="1"/>
              <a:t>Klokkevold</a:t>
            </a:r>
            <a:r>
              <a:rPr lang="en-US" sz="2800" dirty="0"/>
              <a:t> PR, Carranza FA. Carranza’s clinical periodontology, 13th ed. Saunders Elsevier; 2018.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60240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055525"/>
              </p:ext>
            </p:extLst>
          </p:nvPr>
        </p:nvGraphicFramePr>
        <p:xfrm>
          <a:off x="457200" y="2667000"/>
          <a:ext cx="8229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28003" r="32877" b="31561"/>
          <a:stretch>
            <a:fillRect/>
          </a:stretch>
        </p:blipFill>
        <p:spPr bwMode="auto">
          <a:xfrm>
            <a:off x="76200" y="76200"/>
            <a:ext cx="2895600" cy="220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2800" y="533400"/>
            <a:ext cx="5219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>
                <a:solidFill>
                  <a:srgbClr val="FFC000"/>
                </a:solidFill>
              </a:rPr>
              <a:t>Per Ingvar </a:t>
            </a:r>
            <a:r>
              <a:rPr lang="en-GB" sz="3200" b="1" dirty="0" err="1">
                <a:solidFill>
                  <a:srgbClr val="FFC000"/>
                </a:solidFill>
              </a:rPr>
              <a:t>Br</a:t>
            </a:r>
            <a:r>
              <a:rPr lang="en-GB" sz="3200" b="1" dirty="0" err="1">
                <a:solidFill>
                  <a:srgbClr val="FFC000"/>
                </a:solidFill>
                <a:latin typeface="Arial"/>
                <a:cs typeface="Arial"/>
              </a:rPr>
              <a:t>å</a:t>
            </a:r>
            <a:r>
              <a:rPr lang="en-GB" sz="3200" b="1" dirty="0" err="1">
                <a:solidFill>
                  <a:srgbClr val="FFC000"/>
                </a:solidFill>
              </a:rPr>
              <a:t>nemark</a:t>
            </a:r>
            <a:endParaRPr lang="en-GB" sz="3200" b="1" dirty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/>
                </a:solidFill>
              </a:rPr>
              <a:t>Professor at the institute for Applied </a:t>
            </a:r>
            <a:r>
              <a:rPr lang="en-GB" sz="2000" dirty="0" err="1">
                <a:solidFill>
                  <a:schemeClr val="bg1"/>
                </a:solidFill>
              </a:rPr>
              <a:t>Biotechology</a:t>
            </a:r>
            <a:r>
              <a:rPr lang="en-GB" sz="2000" dirty="0">
                <a:solidFill>
                  <a:schemeClr val="bg1"/>
                </a:solidFill>
              </a:rPr>
              <a:t>, University of Goteborg, Sweden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2514600" y="2362200"/>
            <a:ext cx="3962400" cy="3733800"/>
          </a:xfrm>
          <a:prstGeom prst="star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SERENDIPITOUS FINDING</a:t>
            </a:r>
          </a:p>
        </p:txBody>
      </p:sp>
    </p:spTree>
    <p:extLst>
      <p:ext uri="{BB962C8B-B14F-4D97-AF65-F5344CB8AC3E}">
        <p14:creationId xmlns:p14="http://schemas.microsoft.com/office/powerpoint/2010/main" val="1756833718"/>
      </p:ext>
    </p:extLst>
  </p:cSld>
  <p:clrMapOvr>
    <a:masterClrMapping/>
  </p:clrMapOvr>
  <p:transition>
    <p:random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10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003300"/>
              </a:buClr>
              <a:buSzPct val="80000"/>
              <a:buNone/>
            </a:pPr>
            <a:r>
              <a:rPr lang="en-US" sz="2400" dirty="0">
                <a:solidFill>
                  <a:srgbClr val="FF0000"/>
                </a:solidFill>
              </a:rPr>
              <a:t> 1965- 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first human volunteer was‘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Gosta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Larsson’ in the lower anterior region which was successful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Next 14 years was the golden era of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implantology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, were numerous studies published by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Br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å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nemark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buNone/>
            </a:pPr>
            <a:endParaRPr lang="en-GB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38550"/>
            <a:ext cx="265060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3903854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j-ea"/>
                <a:cs typeface="+mj-cs"/>
              </a:rPr>
              <a:t>Implant bone interface</a:t>
            </a:r>
          </a:p>
        </p:txBody>
      </p:sp>
      <p:pic>
        <p:nvPicPr>
          <p:cNvPr id="6" name="Picture 2" descr="C:\Users\Dr Subaraya Bhat\Pictures\2008-02-01\00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622707" cy="45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r Subaraya Bhat\Pictures\2008-02-01\00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26767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8499" y="2590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Vs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3054" y="6019800"/>
            <a:ext cx="304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Osseointegration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02998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Fibro-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osseointegration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6822915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638800" cy="46783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rgbClr val="00FF00"/>
                </a:solidFill>
              </a:rPr>
              <a:t>FIBRO- OSSEOINTEGRATION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Tissue to implant contact with the healthy  dense collagenous tissue between the bone and the implant, which acts as an </a:t>
            </a:r>
            <a:r>
              <a:rPr lang="en-US" sz="2400" i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osteogenic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membrane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Weiss (1980), </a:t>
            </a:r>
            <a:r>
              <a:rPr lang="en-US" sz="2400" dirty="0" err="1">
                <a:solidFill>
                  <a:srgbClr val="FFFF00"/>
                </a:solidFill>
              </a:rPr>
              <a:t>Linkow</a:t>
            </a:r>
            <a:r>
              <a:rPr lang="en-US" sz="2400" dirty="0">
                <a:solidFill>
                  <a:srgbClr val="FFFF00"/>
                </a:solidFill>
              </a:rPr>
              <a:t> and James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00"/>
                </a:solidFill>
              </a:rPr>
              <a:t>( 1975)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 l="4187" r="51184" b="2968"/>
          <a:stretch>
            <a:fillRect/>
          </a:stretch>
        </p:blipFill>
        <p:spPr bwMode="auto">
          <a:xfrm>
            <a:off x="5811474" y="1531190"/>
            <a:ext cx="3180126" cy="395521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2172536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FF00"/>
                </a:solidFill>
                <a:latin typeface="+mn-lt"/>
              </a:rPr>
              <a:t>OSSEOINTEGRATION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58962"/>
            <a:ext cx="5562600" cy="46942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5050"/>
                </a:solidFill>
              </a:rPr>
              <a:t>“Os” – bone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5050"/>
                </a:solidFill>
              </a:rPr>
              <a:t>“Integration”-state of being combined in to a whole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Term coined by </a:t>
            </a:r>
            <a:r>
              <a:rPr lang="en-US" sz="2400" dirty="0" err="1">
                <a:solidFill>
                  <a:srgbClr val="C00000"/>
                </a:solidFill>
              </a:rPr>
              <a:t>Br</a:t>
            </a:r>
            <a:r>
              <a:rPr lang="en-US" sz="2400" dirty="0" err="1">
                <a:solidFill>
                  <a:srgbClr val="C00000"/>
                </a:solidFill>
                <a:cs typeface="Times New Roman"/>
              </a:rPr>
              <a:t>å</a:t>
            </a:r>
            <a:r>
              <a:rPr lang="en-US" sz="2400" dirty="0" err="1">
                <a:solidFill>
                  <a:srgbClr val="C00000"/>
                </a:solidFill>
              </a:rPr>
              <a:t>nemark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C00000"/>
                </a:solidFill>
              </a:rPr>
              <a:t>Schroeder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 functional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ankylosis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) – first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demostrate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it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histologically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Other terms-</a:t>
            </a:r>
            <a:r>
              <a:rPr lang="en-US" sz="2400" dirty="0">
                <a:solidFill>
                  <a:srgbClr val="00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micro interlock</a:t>
            </a:r>
            <a:r>
              <a:rPr lang="en-US" sz="24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7" name="Picture 2" descr="C:\Users\Dr Subaraya Bhat\Pictures\2008-02-01\002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38" y="1371600"/>
            <a:ext cx="2735162" cy="520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52060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8862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Definitions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5105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FF00"/>
                </a:solidFill>
              </a:rPr>
              <a:t>Branemark</a:t>
            </a:r>
            <a:r>
              <a:rPr lang="en-US" sz="2400" dirty="0">
                <a:solidFill>
                  <a:srgbClr val="FFFF00"/>
                </a:solidFill>
              </a:rPr>
              <a:t>. P. I. (1969, 1986)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“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Osseointegration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is defined as the direct structural 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functional connection between ordered, living bone and the surface of a load-bearing implant without intervening soft tissues ”- histological  definition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FFFF00"/>
                </a:solidFill>
              </a:rPr>
              <a:t>American Academy of Implant dentistry (1986)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“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 established without interposition of non- bone tissue between normal remodeled bone and an implant to and within the bone tissue”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508D1-0415-433C-A907-226E7CE0B313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8180" y="76200"/>
            <a:ext cx="617220" cy="2057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5691239"/>
      </p:ext>
    </p:extLst>
  </p:cSld>
  <p:clrMapOvr>
    <a:masterClrMapping/>
  </p:clrMapOvr>
  <p:transition>
    <p:random/>
    <p:sndAc>
      <p:stSnd>
        <p:snd r:embed="rId2" name="hammer.wav"/>
      </p:stSnd>
    </p:sndAc>
  </p:transition>
</p:sld>
</file>

<file path=ppt/theme/theme1.xml><?xml version="1.0" encoding="utf-8"?>
<a:theme xmlns:a="http://schemas.openxmlformats.org/drawingml/2006/main" name="296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2">
      <a:majorFont>
        <a:latin typeface="Bodoni MT Black"/>
        <a:ea typeface=""/>
        <a:cs typeface=""/>
      </a:majorFont>
      <a:minorFont>
        <a:latin typeface="Modern No. 20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5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6600CC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5C00B9"/>
        </a:accent6>
        <a:hlink>
          <a:srgbClr val="00C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6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6600CC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5C00B9"/>
        </a:accent6>
        <a:hlink>
          <a:srgbClr val="00CCFF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1689</Words>
  <Application>Microsoft Office PowerPoint</Application>
  <PresentationFormat>On-screen Show (4:3)</PresentationFormat>
  <Paragraphs>206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Adobe Garamond Pro</vt:lpstr>
      <vt:lpstr>Adobe Garamond Pro Bold</vt:lpstr>
      <vt:lpstr>Andalus</vt:lpstr>
      <vt:lpstr>Arial</vt:lpstr>
      <vt:lpstr>Bodoni MT Black</vt:lpstr>
      <vt:lpstr>Forte</vt:lpstr>
      <vt:lpstr>Georgia</vt:lpstr>
      <vt:lpstr>Modern No. 20</vt:lpstr>
      <vt:lpstr>Sylfaen</vt:lpstr>
      <vt:lpstr>Tahoma</vt:lpstr>
      <vt:lpstr>Times New Roman</vt:lpstr>
      <vt:lpstr>Trebuchet MS</vt:lpstr>
      <vt:lpstr>Wingdings</vt:lpstr>
      <vt:lpstr>2964</vt:lpstr>
      <vt:lpstr>Theme3</vt:lpstr>
      <vt:lpstr>PRESENTED BY: Dr Sonika Bodhi Reader Dept. of Periodontology </vt:lpstr>
      <vt:lpstr>SPECIFIC LEARNING OBJECTIVES</vt:lpstr>
      <vt:lpstr>CONTENTS</vt:lpstr>
      <vt:lpstr>PowerPoint Presentation</vt:lpstr>
      <vt:lpstr>PowerPoint Presentation</vt:lpstr>
      <vt:lpstr>PowerPoint Presentation</vt:lpstr>
      <vt:lpstr>PowerPoint Presentation</vt:lpstr>
      <vt:lpstr>OSSEOINTEGRATION </vt:lpstr>
      <vt:lpstr>Definitions</vt:lpstr>
      <vt:lpstr>Bonding between implant and the bone</vt:lpstr>
      <vt:lpstr>PowerPoint Presentation</vt:lpstr>
      <vt:lpstr>PowerPoint Presentation</vt:lpstr>
      <vt:lpstr>In areas of cortical bone….. </vt:lpstr>
      <vt:lpstr>In the cancellous bone…</vt:lpstr>
      <vt:lpstr>Time course of interface development for an endosseous implant in human cortical bone  </vt:lpstr>
      <vt:lpstr>Initial bone healing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Bone remodelling and function</vt:lpstr>
      <vt:lpstr>PowerPoint Presentation</vt:lpstr>
      <vt:lpstr>Clinical biomechanical assessment for osseointegration</vt:lpstr>
      <vt:lpstr>Resonance frequency analysis </vt:lpstr>
      <vt:lpstr>Factors affecting osseointegration</vt:lpstr>
      <vt:lpstr>SUMMARY</vt:lpstr>
      <vt:lpstr>References-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CG-DTE</dc:creator>
  <cp:lastModifiedBy>saswati mohanty</cp:lastModifiedBy>
  <cp:revision>6</cp:revision>
  <dcterms:created xsi:type="dcterms:W3CDTF">2019-06-28T10:21:03Z</dcterms:created>
  <dcterms:modified xsi:type="dcterms:W3CDTF">2022-07-06T06:56:45Z</dcterms:modified>
</cp:coreProperties>
</file>